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807" r:id="rId3"/>
  </p:sldMasterIdLst>
  <p:sldIdLst>
    <p:sldId id="256" r:id="rId4"/>
    <p:sldId id="279" r:id="rId5"/>
    <p:sldId id="257" r:id="rId6"/>
    <p:sldId id="258" r:id="rId7"/>
    <p:sldId id="259" r:id="rId8"/>
    <p:sldId id="260" r:id="rId9"/>
    <p:sldId id="261" r:id="rId10"/>
    <p:sldId id="265" r:id="rId11"/>
    <p:sldId id="266" r:id="rId12"/>
    <p:sldId id="275" r:id="rId13"/>
    <p:sldId id="273" r:id="rId14"/>
    <p:sldId id="271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6082F0F-E007-4C8E-8BBF-78EB2BC92E6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A46A66-3336-4144-B98C-571F688BA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4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82F0F-E007-4C8E-8BBF-78EB2BC92E6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46A66-3336-4144-B98C-571F688BA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4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82F0F-E007-4C8E-8BBF-78EB2BC92E6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46A66-3336-4144-B98C-571F688BA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2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Штомпель Е.А. - 231-778-471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D6792B-D598-4BB5-B4C6-588231451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46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Штомпель Е.А. - 231-778-471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A12AE-27B9-4177-A984-07845B08E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69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Штомпель Е.А. - 231-778-471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256F2-88E9-4A61-BAF8-E34C72A12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2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Штомпель Е.А. - 231-778-471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67931-65D8-43B1-84E7-2E881DBA5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42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Штомпель Е.А. - 231-778-471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8ED40-5C3A-4257-BA2F-B05A3C1C5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87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Штомпель Е.А. - 231-778-471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66060-775A-4964-ADF5-A04BCB536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9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Штомпель Е.А. - 231-778-471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1F83B-2BB5-46D2-90D0-A2BF211F9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15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Штомпель Е.А. - 231-778-471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28F28-407C-46E3-9149-1CE9E8700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6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82F0F-E007-4C8E-8BBF-78EB2BC92E6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46A66-3336-4144-B98C-571F688BA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522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Штомпель Е.А. - 231-778-471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A9BD2-5182-4A5D-BB1A-021930DC1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1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Штомпель Е.А. - 231-778-471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EE0D9-5064-4FCA-BE14-9D2BB1DF4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53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Штомпель Е.А. - 231-778-471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B23FB-FA95-42E3-BD90-C34FA2BF0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68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2F0F-E007-4C8E-8BBF-78EB2BC92E6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6A66-3336-4144-B98C-571F688BA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2F0F-E007-4C8E-8BBF-78EB2BC92E6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6A66-3336-4144-B98C-571F688BA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2F0F-E007-4C8E-8BBF-78EB2BC92E6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6A66-3336-4144-B98C-571F688BA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2F0F-E007-4C8E-8BBF-78EB2BC92E6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6A66-3336-4144-B98C-571F688BA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2F0F-E007-4C8E-8BBF-78EB2BC92E6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6A66-3336-4144-B98C-571F688BA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2F0F-E007-4C8E-8BBF-78EB2BC92E6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6A66-3336-4144-B98C-571F688BA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2F0F-E007-4C8E-8BBF-78EB2BC92E6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6A66-3336-4144-B98C-571F688BA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82F0F-E007-4C8E-8BBF-78EB2BC92E6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46A66-3336-4144-B98C-571F688BA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298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2F0F-E007-4C8E-8BBF-78EB2BC92E6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6A66-3336-4144-B98C-571F688BA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61D4795-E50D-43D7-93EA-28792C4DEE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2F0F-E007-4C8E-8BBF-78EB2BC92E6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6A66-3336-4144-B98C-571F688BA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2F0F-E007-4C8E-8BBF-78EB2BC92E6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6A66-3336-4144-B98C-571F688BA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82F0F-E007-4C8E-8BBF-78EB2BC92E6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46A66-3336-4144-B98C-571F688BA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54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82F0F-E007-4C8E-8BBF-78EB2BC92E6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46A66-3336-4144-B98C-571F688BA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21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82F0F-E007-4C8E-8BBF-78EB2BC92E6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46A66-3336-4144-B98C-571F688BA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88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82F0F-E007-4C8E-8BBF-78EB2BC92E6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46A66-3336-4144-B98C-571F688BA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2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82F0F-E007-4C8E-8BBF-78EB2BC92E6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46A66-3336-4144-B98C-571F688BA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18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82F0F-E007-4C8E-8BBF-78EB2BC92E6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46A66-3336-4144-B98C-571F688BA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4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fld id="{96082F0F-E007-4C8E-8BBF-78EB2BC92E6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Arial" charset="0"/>
              </a:defRPr>
            </a:lvl1pPr>
          </a:lstStyle>
          <a:p>
            <a:fld id="{B9A46A66-3336-4144-B98C-571F688BA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Штомпель Е.А. - 231-778-471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E12E23-AF68-4620-A854-9623C3C36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082F0F-E007-4C8E-8BBF-78EB2BC92E64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A46A66-3336-4144-B98C-571F688BA6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6021288"/>
            <a:ext cx="4600600" cy="672480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1162" y="253309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Тема: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Мясные субпродукты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314" name="Picture 2" descr="https://telegraf.com.ua/files/2017/04/maxresdefault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918" y="2204863"/>
            <a:ext cx="6551439" cy="36851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Требование к качеству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57606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9436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Мясокостные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хвосты говяжьи и бараньи — без прирезей волоса и шкуры;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9436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Головы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свиные - целые, без языков и ушей, очищены от щетины, говяжьи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разрублены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пополам без остатков волос и шкуры, бараньи - целые с мозгами без языков или с мозгами и языком, очищены от волоса;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9436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Ноги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путовый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сустав говяжьи — без волоса и роговых башмаков; рубцы говяжьи и бараньи - разрезаны, очищены от слизистой оболочки и обезжирены.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342" y="1988840"/>
            <a:ext cx="86764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984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908720"/>
            <a:ext cx="8507288" cy="5760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4360" indent="-457200">
              <a:buNone/>
            </a:pPr>
            <a:r>
              <a:rPr lang="ru-RU" sz="2800" dirty="0"/>
              <a:t>Субпродукты должны быть свежими, без порезов, чистыми без слизи, крови, признаков порчи и соответственно обработаны.</a:t>
            </a:r>
          </a:p>
          <a:p>
            <a:pPr marL="594360" indent="-457200">
              <a:buNone/>
            </a:pPr>
            <a:r>
              <a:rPr lang="ru-RU" sz="2800" u="sng" dirty="0"/>
              <a:t>В продажу не допускаются</a:t>
            </a:r>
            <a:r>
              <a:rPr lang="ru-RU" sz="2800" dirty="0"/>
              <a:t> субпродукты, повторно </a:t>
            </a:r>
            <a:r>
              <a:rPr lang="ru-RU" sz="2800" dirty="0" smtClean="0"/>
              <a:t>замороженные</a:t>
            </a:r>
            <a:r>
              <a:rPr lang="ru-RU" sz="2800" dirty="0"/>
              <a:t>, с запахом порчи, потерявшие естественный цвет, неправильно обработанные, с порезами и разрывами.</a:t>
            </a:r>
          </a:p>
        </p:txBody>
      </p:sp>
    </p:spTree>
    <p:extLst>
      <p:ext uri="{BB962C8B-B14F-4D97-AF65-F5344CB8AC3E}">
        <p14:creationId xmlns:p14="http://schemas.microsoft.com/office/powerpoint/2010/main" val="10892161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73616" cy="648072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Упаковка и хранение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3286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base"/>
            <a:r>
              <a:rPr lang="ru-RU" sz="2400" dirty="0"/>
              <a:t>Упаковывают субпродукты отдельно по видам убойных </a:t>
            </a:r>
            <a:r>
              <a:rPr lang="ru-RU" sz="2400" dirty="0" smtClean="0"/>
              <a:t>животных</a:t>
            </a:r>
            <a:r>
              <a:rPr lang="ru-RU" sz="2400" dirty="0"/>
              <a:t>, названиям и термическому состоянию в ящики и контейнеры. Мороженные также упаковывают в </a:t>
            </a:r>
            <a:r>
              <a:rPr lang="ru-RU" sz="2400" dirty="0" err="1"/>
              <a:t>крафт</a:t>
            </a:r>
            <a:r>
              <a:rPr lang="ru-RU" sz="2400" dirty="0"/>
              <a:t>-пакеты, </a:t>
            </a:r>
            <a:r>
              <a:rPr lang="ru-RU" sz="2400" dirty="0" err="1"/>
              <a:t>рогожие</a:t>
            </a:r>
            <a:r>
              <a:rPr lang="ru-RU" sz="2400" dirty="0"/>
              <a:t> кули и мешки из ткани, массой нетто не более 50 кг</a:t>
            </a:r>
            <a:r>
              <a:rPr lang="ru-RU" sz="2400" dirty="0" smtClean="0"/>
              <a:t>.</a:t>
            </a:r>
          </a:p>
          <a:p>
            <a:pPr fontAlgn="base"/>
            <a:r>
              <a:rPr lang="ru-RU" sz="2400" dirty="0" smtClean="0"/>
              <a:t>Хранят субпродукты в магазине при температуре   ниже  </a:t>
            </a:r>
            <a:r>
              <a:rPr lang="ru-RU" sz="2400" dirty="0" err="1" smtClean="0"/>
              <a:t>о°С</a:t>
            </a:r>
            <a:r>
              <a:rPr lang="ru-RU" sz="2400" dirty="0" smtClean="0"/>
              <a:t> охлажденные и мороженные  до 3 суток</a:t>
            </a:r>
            <a:r>
              <a:rPr lang="ru-RU" sz="2400" dirty="0"/>
              <a:t>, </a:t>
            </a:r>
            <a:r>
              <a:rPr lang="ru-RU" sz="2400" dirty="0" smtClean="0"/>
              <a:t>–при температуре 0--6°С , охлажденные -1 сутки, мороженные-2 суток.</a:t>
            </a:r>
          </a:p>
          <a:p>
            <a:endParaRPr lang="ru-RU" dirty="0"/>
          </a:p>
        </p:txBody>
      </p:sp>
      <p:pic>
        <p:nvPicPr>
          <p:cNvPr id="2051" name="Picture 3" descr="H:\tradeboardIfqJkh_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39582"/>
            <a:ext cx="2588324" cy="154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a2a42ac3b7ec25d07f873c64b31ed7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r="-11" b="17707"/>
          <a:stretch/>
        </p:blipFill>
        <p:spPr bwMode="auto">
          <a:xfrm>
            <a:off x="2555776" y="4539582"/>
            <a:ext cx="2631564" cy="15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73616" cy="648072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Вопросы для самопроверки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7606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base"/>
            <a:r>
              <a:rPr lang="ru-RU" sz="2250" dirty="0"/>
              <a:t>1.	Что относится к субпродуктам?</a:t>
            </a:r>
          </a:p>
          <a:p>
            <a:pPr fontAlgn="base"/>
            <a:r>
              <a:rPr lang="ru-RU" sz="2250" dirty="0"/>
              <a:t>2.	Перечислите классификационные признаки  субпродуктов?</a:t>
            </a:r>
          </a:p>
          <a:p>
            <a:pPr fontAlgn="base"/>
            <a:r>
              <a:rPr lang="ru-RU" sz="2250" dirty="0"/>
              <a:t>3.	Как  классифицируется мясо по виду убойных животных?</a:t>
            </a:r>
          </a:p>
          <a:p>
            <a:pPr fontAlgn="base"/>
            <a:r>
              <a:rPr lang="ru-RU" sz="2250" dirty="0"/>
              <a:t>4.	Расскажите классификацию  мяса по термическому состоянию?</a:t>
            </a:r>
          </a:p>
          <a:p>
            <a:pPr fontAlgn="base"/>
            <a:r>
              <a:rPr lang="ru-RU" sz="2250" dirty="0"/>
              <a:t>5.	Как классифицируется мясо по пищевой ценности?</a:t>
            </a:r>
          </a:p>
          <a:p>
            <a:pPr fontAlgn="base"/>
            <a:r>
              <a:rPr lang="ru-RU" sz="2250" dirty="0"/>
              <a:t>6.	Дайте характеристику субпродуктов первой категории?</a:t>
            </a:r>
          </a:p>
          <a:p>
            <a:pPr fontAlgn="base"/>
            <a:r>
              <a:rPr lang="ru-RU" sz="2250" dirty="0"/>
              <a:t>7.	Дайте характеристику субпродуктов второй категории?</a:t>
            </a:r>
          </a:p>
          <a:p>
            <a:pPr fontAlgn="base"/>
            <a:r>
              <a:rPr lang="ru-RU" sz="2250" dirty="0"/>
              <a:t>8.	Какие требования предъявляются к качеству субпродуктов?</a:t>
            </a:r>
          </a:p>
          <a:p>
            <a:pPr fontAlgn="base"/>
            <a:r>
              <a:rPr lang="ru-RU" sz="2250" dirty="0"/>
              <a:t>9.	Назовите дефекты мяса?</a:t>
            </a:r>
          </a:p>
          <a:p>
            <a:pPr fontAlgn="base"/>
            <a:r>
              <a:rPr lang="ru-RU" sz="2250" dirty="0"/>
              <a:t>10.	Расскажите </a:t>
            </a:r>
            <a:r>
              <a:rPr lang="ru-RU" sz="2250" dirty="0" smtClean="0"/>
              <a:t>об особенностях </a:t>
            </a:r>
            <a:r>
              <a:rPr lang="ru-RU" sz="2250" dirty="0"/>
              <a:t>упаковки и хранения субпродуктов</a:t>
            </a:r>
            <a:r>
              <a:rPr lang="ru-RU" sz="2250" dirty="0" smtClean="0"/>
              <a:t>?</a:t>
            </a:r>
            <a:endParaRPr lang="ru-RU" sz="2250" dirty="0"/>
          </a:p>
        </p:txBody>
      </p:sp>
    </p:spTree>
    <p:extLst>
      <p:ext uri="{BB962C8B-B14F-4D97-AF65-F5344CB8AC3E}">
        <p14:creationId xmlns:p14="http://schemas.microsoft.com/office/powerpoint/2010/main" val="30157066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999" y="1024060"/>
            <a:ext cx="8229600" cy="456517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1.	Изучить классификацию, ассортимент и товароведные характеристики </a:t>
            </a:r>
            <a:r>
              <a:rPr lang="ru-RU" dirty="0" smtClean="0"/>
              <a:t>мясных субпродуктов,  </a:t>
            </a:r>
            <a:r>
              <a:rPr lang="ru-RU" dirty="0"/>
              <a:t>рассмотреть особенности маркировки, упаковки и хранения;</a:t>
            </a:r>
          </a:p>
          <a:p>
            <a:r>
              <a:rPr lang="ru-RU" dirty="0"/>
              <a:t>2.	Развивать профессиональное мышление, умение анализировать, формировать поисковый стиль мышления;</a:t>
            </a:r>
          </a:p>
          <a:p>
            <a:r>
              <a:rPr lang="ru-RU" dirty="0"/>
              <a:t>3.	Воспитывать интерес к профессии, предмету, самостоятельность, формировать нравственные и поведенческие качества личности.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4509120"/>
            <a:ext cx="8229600" cy="27404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chemeClr val="accent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501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71" y="116632"/>
            <a:ext cx="8964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Мясные субпродукты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это голова, нижние части конечностей, хвост, внутренние органы, вымя и мясные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обрези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полученные в процессе первичной обработки скота.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14985213644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5" b="5294"/>
          <a:stretch/>
        </p:blipFill>
        <p:spPr bwMode="auto">
          <a:xfrm>
            <a:off x="2195736" y="2133053"/>
            <a:ext cx="4896544" cy="446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Классификация: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 По виду убойных животных субпродукты подразделяют на:</a:t>
            </a:r>
            <a:endParaRPr lang="ru-RU" dirty="0"/>
          </a:p>
        </p:txBody>
      </p:sp>
      <p:pic>
        <p:nvPicPr>
          <p:cNvPr id="1026" name="Picture 2" descr="http://www.picgifs.com/clip-art/farm/cows/clip-art-cows-469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2376264" cy="2520280"/>
          </a:xfrm>
          <a:prstGeom prst="rect">
            <a:avLst/>
          </a:prstGeom>
          <a:noFill/>
        </p:spPr>
      </p:pic>
      <p:pic>
        <p:nvPicPr>
          <p:cNvPr id="1032" name="Picture 8" descr="http://assets.suredone.com/1765/media-photos/a0101-2109-ram-statue-ram-head-life-size-wall-mount-w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20888"/>
            <a:ext cx="2880320" cy="2520280"/>
          </a:xfrm>
          <a:prstGeom prst="rect">
            <a:avLst/>
          </a:prstGeom>
          <a:noFill/>
        </p:spPr>
      </p:pic>
      <p:pic>
        <p:nvPicPr>
          <p:cNvPr id="1028" name="Picture 4" descr="https://img3.stockfresh.com/files/a/andrei_/m/93/7740356_stock-vector-pig-head-pork-farm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2592288" cy="25202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07904" y="5517231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 другие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77281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Говяжьи                 Свиные             Бараньи     </a:t>
            </a:r>
            <a:endParaRPr lang="ru-RU" sz="32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979712" y="2307408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21474" y="226838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92280" y="2268389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По термическому состоянию: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Охлажденные                         Замороженные</a:t>
            </a:r>
            <a:endParaRPr lang="ru-RU" dirty="0"/>
          </a:p>
        </p:txBody>
      </p:sp>
      <p:pic>
        <p:nvPicPr>
          <p:cNvPr id="29698" name="Picture 2" descr="http://kukuruza.4sg.com.ua/pictures/board/26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852936"/>
            <a:ext cx="3384376" cy="2808312"/>
          </a:xfrm>
          <a:prstGeom prst="rect">
            <a:avLst/>
          </a:prstGeom>
          <a:noFill/>
        </p:spPr>
      </p:pic>
      <p:pic>
        <p:nvPicPr>
          <p:cNvPr id="29700" name="Picture 4" descr="https://minutka-nn.ru/_sh/418/41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24944"/>
            <a:ext cx="3298704" cy="2736303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2194537" y="112474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331725" y="105273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076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пищевой ценности: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4040188" cy="75088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I </a:t>
            </a:r>
            <a:r>
              <a:rPr lang="ru-RU" sz="2800" dirty="0" smtClean="0">
                <a:solidFill>
                  <a:schemeClr val="bg1"/>
                </a:solidFill>
              </a:rPr>
              <a:t>категории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51520" y="1844824"/>
            <a:ext cx="4040188" cy="428133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94360" indent="-457200">
              <a:buFont typeface="+mj-lt"/>
              <a:buAutoNum type="arabicPeriod"/>
            </a:pPr>
            <a:r>
              <a:rPr lang="ru-RU" dirty="0" smtClean="0"/>
              <a:t>Язык</a:t>
            </a:r>
          </a:p>
          <a:p>
            <a:pPr marL="594360" indent="-457200">
              <a:buFont typeface="+mj-lt"/>
              <a:buAutoNum type="arabicPeriod"/>
            </a:pPr>
            <a:r>
              <a:rPr lang="ru-RU" dirty="0" smtClean="0"/>
              <a:t>Печень</a:t>
            </a:r>
          </a:p>
          <a:p>
            <a:pPr marL="594360" indent="-457200">
              <a:buFont typeface="+mj-lt"/>
              <a:buAutoNum type="arabicPeriod"/>
            </a:pPr>
            <a:r>
              <a:rPr lang="ru-RU" dirty="0" smtClean="0"/>
              <a:t>Почки</a:t>
            </a:r>
          </a:p>
          <a:p>
            <a:pPr marL="594360" indent="-457200">
              <a:buFont typeface="+mj-lt"/>
              <a:buAutoNum type="arabicPeriod"/>
            </a:pPr>
            <a:r>
              <a:rPr lang="ru-RU" dirty="0" smtClean="0"/>
              <a:t>Мозги</a:t>
            </a:r>
          </a:p>
          <a:p>
            <a:pPr marL="594360" indent="-457200">
              <a:buFont typeface="+mj-lt"/>
              <a:buAutoNum type="arabicPeriod"/>
            </a:pPr>
            <a:r>
              <a:rPr lang="ru-RU" dirty="0" smtClean="0"/>
              <a:t>Сердце</a:t>
            </a:r>
          </a:p>
          <a:p>
            <a:pPr marL="594360" indent="-457200">
              <a:buFont typeface="+mj-lt"/>
              <a:buAutoNum type="arabicPeriod" startAt="6"/>
            </a:pPr>
            <a:r>
              <a:rPr lang="ru-RU" dirty="0"/>
              <a:t>Вымя</a:t>
            </a:r>
          </a:p>
          <a:p>
            <a:pPr marL="594360" indent="-457200">
              <a:buFont typeface="+mj-lt"/>
              <a:buAutoNum type="arabicPeriod" startAt="6"/>
            </a:pPr>
            <a:r>
              <a:rPr lang="ru-RU" dirty="0"/>
              <a:t>Хвосты говяжьи</a:t>
            </a:r>
          </a:p>
          <a:p>
            <a:pPr marL="594360" indent="-457200">
              <a:buFont typeface="+mj-lt"/>
              <a:buAutoNum type="arabicPeriod" startAt="6"/>
            </a:pPr>
            <a:r>
              <a:rPr lang="ru-RU" dirty="0"/>
              <a:t>Хвосты бараньи</a:t>
            </a:r>
          </a:p>
          <a:p>
            <a:pPr marL="594360" indent="-457200">
              <a:buFont typeface="+mj-lt"/>
              <a:buAutoNum type="arabicPeriod" startAt="6"/>
            </a:pPr>
            <a:r>
              <a:rPr lang="ru-RU" dirty="0"/>
              <a:t>Мясная </a:t>
            </a:r>
            <a:r>
              <a:rPr lang="ru-RU" dirty="0" err="1"/>
              <a:t>обрезь</a:t>
            </a:r>
            <a:endParaRPr lang="ru-RU" dirty="0"/>
          </a:p>
          <a:p>
            <a:pPr marL="594360" indent="-457200">
              <a:buFont typeface="+mj-lt"/>
              <a:buAutoNum type="arabicPeriod"/>
            </a:pPr>
            <a:endParaRPr lang="ru-RU" dirty="0" smtClean="0"/>
          </a:p>
          <a:p>
            <a:pPr marL="59436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31746" name="Picture 2" descr="http://miata.4sg.com.ua/pictures/board/70592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052736"/>
            <a:ext cx="2160240" cy="1656184"/>
          </a:xfrm>
          <a:prstGeom prst="rect">
            <a:avLst/>
          </a:prstGeom>
          <a:noFill/>
        </p:spPr>
      </p:pic>
      <p:sp>
        <p:nvSpPr>
          <p:cNvPr id="31748" name="AutoShape 4" descr="http://podguznik.msk.ru/img/1978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podguznik.msk.ru/img/1978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https://im0-tub-ru.yandex.net/i?id=a814d776857c25ecaefca38a24b38417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052736"/>
            <a:ext cx="2232248" cy="1656183"/>
          </a:xfrm>
          <a:prstGeom prst="rect">
            <a:avLst/>
          </a:prstGeom>
          <a:noFill/>
        </p:spPr>
      </p:pic>
      <p:pic>
        <p:nvPicPr>
          <p:cNvPr id="31754" name="Picture 10" descr="http://agro-ukraine.com/imgs/board/62/407762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780928"/>
            <a:ext cx="2173917" cy="1728192"/>
          </a:xfrm>
          <a:prstGeom prst="rect">
            <a:avLst/>
          </a:prstGeom>
          <a:noFill/>
        </p:spPr>
      </p:pic>
      <p:pic>
        <p:nvPicPr>
          <p:cNvPr id="31756" name="Picture 12" descr="http://st2.meatinfo.ru/img/cuts/58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780928"/>
            <a:ext cx="2250828" cy="1728192"/>
          </a:xfrm>
          <a:prstGeom prst="rect">
            <a:avLst/>
          </a:prstGeom>
          <a:noFill/>
        </p:spPr>
      </p:pic>
      <p:pic>
        <p:nvPicPr>
          <p:cNvPr id="31758" name="Picture 14" descr="https://www.product.ru/media/cache/products_sq600_non_optim/catalog_products/59/590ca8670e4cba9d9255900b3d21c598e60d7c5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6763" y="4509120"/>
            <a:ext cx="1765517" cy="180629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572000" y="12687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2240" y="12687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9992" y="28529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4248" y="28529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47251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" name="Picture 2" descr="http://povarixa.ru/images/photos/medium/article29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8679" y="4536321"/>
            <a:ext cx="2054496" cy="1743209"/>
          </a:xfrm>
          <a:prstGeom prst="rect">
            <a:avLst/>
          </a:prstGeom>
          <a:noFill/>
        </p:spPr>
      </p:pic>
      <p:pic>
        <p:nvPicPr>
          <p:cNvPr id="22" name="Picture 6" descr="https://im0-tub-ru.yandex.net/i?id=a85f61bc5bb9784c3b5b43ebf4c7c7c2-l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4509120"/>
            <a:ext cx="2147783" cy="1826265"/>
          </a:xfrm>
          <a:prstGeom prst="rect">
            <a:avLst/>
          </a:prstGeom>
          <a:noFill/>
        </p:spPr>
      </p:pic>
      <p:pic>
        <p:nvPicPr>
          <p:cNvPr id="23" name="Picture 4" descr="http://st27.stpulscen.ru/images/product/104/088/169_bi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99810" y="2157438"/>
            <a:ext cx="1760328" cy="17603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3050"/>
            <a:ext cx="8229600" cy="56366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пищевой ценности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tx2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395536" y="980728"/>
            <a:ext cx="4113783" cy="75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категории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395536" y="1700808"/>
            <a:ext cx="4113783" cy="4941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Головы говяжьи, свиные и бараньи</a:t>
            </a: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Легкое</a:t>
            </a: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Ножки свиные</a:t>
            </a: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Уши</a:t>
            </a: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Губы</a:t>
            </a: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Селезенка</a:t>
            </a: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Хвосты свиные</a:t>
            </a: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Желудок</a:t>
            </a: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Рубец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свинной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Сычуг крупного рогатого скота</a:t>
            </a:r>
          </a:p>
        </p:txBody>
      </p:sp>
      <p:pic>
        <p:nvPicPr>
          <p:cNvPr id="1028" name="Picture 4" descr="http://king-sport.ru/image.png?i=12603&amp;k=selezenka-govyazhya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212976"/>
            <a:ext cx="2371913" cy="1728192"/>
          </a:xfrm>
          <a:prstGeom prst="rect">
            <a:avLst/>
          </a:prstGeom>
          <a:noFill/>
        </p:spPr>
      </p:pic>
      <p:pic>
        <p:nvPicPr>
          <p:cNvPr id="1032" name="Picture 8" descr="http://femmines.ru/prefix/321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255241"/>
            <a:ext cx="2304256" cy="1602759"/>
          </a:xfrm>
          <a:prstGeom prst="rect">
            <a:avLst/>
          </a:prstGeom>
          <a:noFill/>
        </p:spPr>
      </p:pic>
      <p:pic>
        <p:nvPicPr>
          <p:cNvPr id="1026" name="Picture 2" descr="https://www.product.ru/media/cache/products_sq600_non_optim/catalog_products/b8/b871479fe736f23086c81b066e1a92e6b41cda3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124744"/>
            <a:ext cx="2088232" cy="1684058"/>
          </a:xfrm>
          <a:prstGeom prst="rect">
            <a:avLst/>
          </a:prstGeom>
          <a:noFill/>
        </p:spPr>
      </p:pic>
      <p:pic>
        <p:nvPicPr>
          <p:cNvPr id="1030" name="Picture 6" descr="http://assets.fridge.menu/i/element/55/04/58/e1/52/75/52/34/75/40/0b/00/svinoj-zhelud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149080"/>
            <a:ext cx="1944216" cy="1872208"/>
          </a:xfrm>
          <a:prstGeom prst="rect">
            <a:avLst/>
          </a:prstGeom>
          <a:noFill/>
        </p:spPr>
      </p:pic>
      <p:pic>
        <p:nvPicPr>
          <p:cNvPr id="1035" name="Picture 11" descr="https://im0-tub-ru.yandex.net/i?id=8ebff1e00e3c683aaad8c5e26030b015&amp;n=33&amp;h=215&amp;w=2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772816"/>
            <a:ext cx="2016224" cy="18722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732240" y="126876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206084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4" y="335699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40" y="429309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566124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Субпродукты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категории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345638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Например:</a:t>
            </a:r>
          </a:p>
          <a:p>
            <a:r>
              <a:rPr lang="ru-RU" sz="2400" dirty="0" smtClean="0"/>
              <a:t>Печень богата железом, фосфором, серой , кальцием, также содержит цинк, кобальт, витамины А, В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, В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, и РР</a:t>
            </a:r>
          </a:p>
          <a:p>
            <a:r>
              <a:rPr lang="ru-RU" sz="2400" dirty="0" smtClean="0"/>
              <a:t>Почки и мозги богаты фосфором, калием, железом. Почки содержат витамин В, мозги  витамины В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, В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, и РР и много жира.</a:t>
            </a:r>
          </a:p>
          <a:p>
            <a:r>
              <a:rPr lang="ru-RU" sz="2400" dirty="0" smtClean="0"/>
              <a:t>Язык богат белками, жирами, содержит витамины В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, В</a:t>
            </a:r>
            <a:r>
              <a:rPr lang="ru-RU" sz="2400" baseline="-25000" dirty="0" smtClean="0"/>
              <a:t>2, </a:t>
            </a:r>
            <a:r>
              <a:rPr lang="ru-RU" sz="2400" dirty="0" smtClean="0"/>
              <a:t>С.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4509120"/>
            <a:ext cx="8229600" cy="27404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Субпродукты </a:t>
            </a:r>
            <a:r>
              <a:rPr kumimoji="0" lang="en-US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</a:t>
            </a: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категории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chemeClr val="accent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4941168"/>
            <a:ext cx="8229600" cy="17198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Преобладают неполноценные белки, в них меньше жира, экстрактивных веществ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Требование к качеству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57606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94360" indent="-45720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1.Языки — целые, освобождены от жира, подъязычной мускульной ткани и кости, а также от лимфатических узлов, гортани, слизи и крови.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342" y="1988840"/>
            <a:ext cx="83081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2.Печень 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должна быть без лимфатических узлов, наружных кровеносных сосудов, желчного пузыря и его протоков; светло-красного или темно-коричневого цвета; у говяжьей печени поверхностная пленка должна легко отделяться, свиная печень, имеет горьковатый привкус и зернистое строение; </a:t>
            </a:r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Сердце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очищено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пленок и кровеносных сосудов и разрезано вдоль; 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4. Почки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имеют светло-коричневый или коричневый цвет, без жировой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капсулы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наружных кровеносных сосудов и мочеточников; </a:t>
            </a:r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Вымя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разрезано на 2—4 части и частично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обезжирено;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Мозги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должны быть целыми, без повреждения оболочки, без осколков кости и цвет от светло- до темно-розового;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5">
  <a:themeElements>
    <a:clrScheme name="ind_0394_slide 2">
      <a:dk1>
        <a:srgbClr val="000000"/>
      </a:dk1>
      <a:lt1>
        <a:srgbClr val="FF9933"/>
      </a:lt1>
      <a:dk2>
        <a:srgbClr val="000000"/>
      </a:dk2>
      <a:lt2>
        <a:srgbClr val="CCCCCC"/>
      </a:lt2>
      <a:accent1>
        <a:srgbClr val="805900"/>
      </a:accent1>
      <a:accent2>
        <a:srgbClr val="99371F"/>
      </a:accent2>
      <a:accent3>
        <a:srgbClr val="FFCAAD"/>
      </a:accent3>
      <a:accent4>
        <a:srgbClr val="000000"/>
      </a:accent4>
      <a:accent5>
        <a:srgbClr val="C0B5AA"/>
      </a:accent5>
      <a:accent6>
        <a:srgbClr val="8A311B"/>
      </a:accent6>
      <a:hlink>
        <a:srgbClr val="733900"/>
      </a:hlink>
      <a:folHlink>
        <a:srgbClr val="80192B"/>
      </a:folHlink>
    </a:clrScheme>
    <a:fontScheme name="ind_0394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394_slide 1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A65300"/>
        </a:accent1>
        <a:accent2>
          <a:srgbClr val="8C4600"/>
        </a:accent2>
        <a:accent3>
          <a:srgbClr val="FFCAAD"/>
        </a:accent3>
        <a:accent4>
          <a:srgbClr val="000000"/>
        </a:accent4>
        <a:accent5>
          <a:srgbClr val="D0B3AA"/>
        </a:accent5>
        <a:accent6>
          <a:srgbClr val="7E3F00"/>
        </a:accent6>
        <a:hlink>
          <a:srgbClr val="7339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94_slide 2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805900"/>
        </a:accent1>
        <a:accent2>
          <a:srgbClr val="99371F"/>
        </a:accent2>
        <a:accent3>
          <a:srgbClr val="FFCAAD"/>
        </a:accent3>
        <a:accent4>
          <a:srgbClr val="000000"/>
        </a:accent4>
        <a:accent5>
          <a:srgbClr val="C0B5AA"/>
        </a:accent5>
        <a:accent6>
          <a:srgbClr val="8A311B"/>
        </a:accent6>
        <a:hlink>
          <a:srgbClr val="733900"/>
        </a:hlink>
        <a:folHlink>
          <a:srgbClr val="8019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94_slide 3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2B4F7A"/>
        </a:accent1>
        <a:accent2>
          <a:srgbClr val="804000"/>
        </a:accent2>
        <a:accent3>
          <a:srgbClr val="FFCAAD"/>
        </a:accent3>
        <a:accent4>
          <a:srgbClr val="000000"/>
        </a:accent4>
        <a:accent5>
          <a:srgbClr val="ACB2BE"/>
        </a:accent5>
        <a:accent6>
          <a:srgbClr val="733900"/>
        </a:accent6>
        <a:hlink>
          <a:srgbClr val="453161"/>
        </a:hlink>
        <a:folHlink>
          <a:srgbClr val="134C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94_slide 4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505900"/>
        </a:accent1>
        <a:accent2>
          <a:srgbClr val="204C6B"/>
        </a:accent2>
        <a:accent3>
          <a:srgbClr val="FFCAAD"/>
        </a:accent3>
        <a:accent4>
          <a:srgbClr val="000000"/>
        </a:accent4>
        <a:accent5>
          <a:srgbClr val="B3B5AA"/>
        </a:accent5>
        <a:accent6>
          <a:srgbClr val="1C4460"/>
        </a:accent6>
        <a:hlink>
          <a:srgbClr val="5E265A"/>
        </a:hlink>
        <a:folHlink>
          <a:srgbClr val="6B3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94_slid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5300"/>
        </a:accent1>
        <a:accent2>
          <a:srgbClr val="8C4600"/>
        </a:accent2>
        <a:accent3>
          <a:srgbClr val="FFFFFF"/>
        </a:accent3>
        <a:accent4>
          <a:srgbClr val="000000"/>
        </a:accent4>
        <a:accent5>
          <a:srgbClr val="D0B3AA"/>
        </a:accent5>
        <a:accent6>
          <a:srgbClr val="7E3F00"/>
        </a:accent6>
        <a:hlink>
          <a:srgbClr val="7339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94_slid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5900"/>
        </a:accent1>
        <a:accent2>
          <a:srgbClr val="99371F"/>
        </a:accent2>
        <a:accent3>
          <a:srgbClr val="FFFFFF"/>
        </a:accent3>
        <a:accent4>
          <a:srgbClr val="000000"/>
        </a:accent4>
        <a:accent5>
          <a:srgbClr val="C0B5AA"/>
        </a:accent5>
        <a:accent6>
          <a:srgbClr val="8A311B"/>
        </a:accent6>
        <a:hlink>
          <a:srgbClr val="733900"/>
        </a:hlink>
        <a:folHlink>
          <a:srgbClr val="8019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94_slid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4F7A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CB2BE"/>
        </a:accent5>
        <a:accent6>
          <a:srgbClr val="733900"/>
        </a:accent6>
        <a:hlink>
          <a:srgbClr val="453161"/>
        </a:hlink>
        <a:folHlink>
          <a:srgbClr val="134C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94_slid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05900"/>
        </a:accent1>
        <a:accent2>
          <a:srgbClr val="204C6B"/>
        </a:accent2>
        <a:accent3>
          <a:srgbClr val="FFFFFF"/>
        </a:accent3>
        <a:accent4>
          <a:srgbClr val="000000"/>
        </a:accent4>
        <a:accent5>
          <a:srgbClr val="B3B5AA"/>
        </a:accent5>
        <a:accent6>
          <a:srgbClr val="1C4460"/>
        </a:accent6>
        <a:hlink>
          <a:srgbClr val="5E265A"/>
        </a:hlink>
        <a:folHlink>
          <a:srgbClr val="6B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9933"/>
      </a:lt1>
      <a:dk2>
        <a:srgbClr val="000000"/>
      </a:dk2>
      <a:lt2>
        <a:srgbClr val="CCCCCC"/>
      </a:lt2>
      <a:accent1>
        <a:srgbClr val="805900"/>
      </a:accent1>
      <a:accent2>
        <a:srgbClr val="99371F"/>
      </a:accent2>
      <a:accent3>
        <a:srgbClr val="FFCAAD"/>
      </a:accent3>
      <a:accent4>
        <a:srgbClr val="000000"/>
      </a:accent4>
      <a:accent5>
        <a:srgbClr val="C0B5AA"/>
      </a:accent5>
      <a:accent6>
        <a:srgbClr val="8A311B"/>
      </a:accent6>
      <a:hlink>
        <a:srgbClr val="733900"/>
      </a:hlink>
      <a:folHlink>
        <a:srgbClr val="80192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A65300"/>
        </a:accent1>
        <a:accent2>
          <a:srgbClr val="8C4600"/>
        </a:accent2>
        <a:accent3>
          <a:srgbClr val="FFCAAD"/>
        </a:accent3>
        <a:accent4>
          <a:srgbClr val="000000"/>
        </a:accent4>
        <a:accent5>
          <a:srgbClr val="D0B3AA"/>
        </a:accent5>
        <a:accent6>
          <a:srgbClr val="7E3F00"/>
        </a:accent6>
        <a:hlink>
          <a:srgbClr val="7339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805900"/>
        </a:accent1>
        <a:accent2>
          <a:srgbClr val="99371F"/>
        </a:accent2>
        <a:accent3>
          <a:srgbClr val="FFCAAD"/>
        </a:accent3>
        <a:accent4>
          <a:srgbClr val="000000"/>
        </a:accent4>
        <a:accent5>
          <a:srgbClr val="C0B5AA"/>
        </a:accent5>
        <a:accent6>
          <a:srgbClr val="8A311B"/>
        </a:accent6>
        <a:hlink>
          <a:srgbClr val="733900"/>
        </a:hlink>
        <a:folHlink>
          <a:srgbClr val="8019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2B4F7A"/>
        </a:accent1>
        <a:accent2>
          <a:srgbClr val="804000"/>
        </a:accent2>
        <a:accent3>
          <a:srgbClr val="FFCAAD"/>
        </a:accent3>
        <a:accent4>
          <a:srgbClr val="000000"/>
        </a:accent4>
        <a:accent5>
          <a:srgbClr val="ACB2BE"/>
        </a:accent5>
        <a:accent6>
          <a:srgbClr val="733900"/>
        </a:accent6>
        <a:hlink>
          <a:srgbClr val="453161"/>
        </a:hlink>
        <a:folHlink>
          <a:srgbClr val="134C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505900"/>
        </a:accent1>
        <a:accent2>
          <a:srgbClr val="204C6B"/>
        </a:accent2>
        <a:accent3>
          <a:srgbClr val="FFCAAD"/>
        </a:accent3>
        <a:accent4>
          <a:srgbClr val="000000"/>
        </a:accent4>
        <a:accent5>
          <a:srgbClr val="B3B5AA"/>
        </a:accent5>
        <a:accent6>
          <a:srgbClr val="1C4460"/>
        </a:accent6>
        <a:hlink>
          <a:srgbClr val="5E265A"/>
        </a:hlink>
        <a:folHlink>
          <a:srgbClr val="6B3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5300"/>
        </a:accent1>
        <a:accent2>
          <a:srgbClr val="8C4600"/>
        </a:accent2>
        <a:accent3>
          <a:srgbClr val="FFFFFF"/>
        </a:accent3>
        <a:accent4>
          <a:srgbClr val="000000"/>
        </a:accent4>
        <a:accent5>
          <a:srgbClr val="D0B3AA"/>
        </a:accent5>
        <a:accent6>
          <a:srgbClr val="7E3F00"/>
        </a:accent6>
        <a:hlink>
          <a:srgbClr val="7339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5900"/>
        </a:accent1>
        <a:accent2>
          <a:srgbClr val="99371F"/>
        </a:accent2>
        <a:accent3>
          <a:srgbClr val="FFFFFF"/>
        </a:accent3>
        <a:accent4>
          <a:srgbClr val="000000"/>
        </a:accent4>
        <a:accent5>
          <a:srgbClr val="C0B5AA"/>
        </a:accent5>
        <a:accent6>
          <a:srgbClr val="8A311B"/>
        </a:accent6>
        <a:hlink>
          <a:srgbClr val="733900"/>
        </a:hlink>
        <a:folHlink>
          <a:srgbClr val="8019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4F7A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CB2BE"/>
        </a:accent5>
        <a:accent6>
          <a:srgbClr val="733900"/>
        </a:accent6>
        <a:hlink>
          <a:srgbClr val="453161"/>
        </a:hlink>
        <a:folHlink>
          <a:srgbClr val="134C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05900"/>
        </a:accent1>
        <a:accent2>
          <a:srgbClr val="204C6B"/>
        </a:accent2>
        <a:accent3>
          <a:srgbClr val="FFFFFF"/>
        </a:accent3>
        <a:accent4>
          <a:srgbClr val="000000"/>
        </a:accent4>
        <a:accent5>
          <a:srgbClr val="B3B5AA"/>
        </a:accent5>
        <a:accent6>
          <a:srgbClr val="1C4460"/>
        </a:accent6>
        <a:hlink>
          <a:srgbClr val="5E265A"/>
        </a:hlink>
        <a:folHlink>
          <a:srgbClr val="6B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1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561</TotalTime>
  <Words>547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Тема5</vt:lpstr>
      <vt:lpstr>1_Default Design</vt:lpstr>
      <vt:lpstr>Тема1</vt:lpstr>
      <vt:lpstr>Презентация PowerPoint</vt:lpstr>
      <vt:lpstr>Цели урока:</vt:lpstr>
      <vt:lpstr>Презентация PowerPoint</vt:lpstr>
      <vt:lpstr>Классификация:</vt:lpstr>
      <vt:lpstr>По термическому состоянию:</vt:lpstr>
      <vt:lpstr>По пищевой ценности:</vt:lpstr>
      <vt:lpstr>Презентация PowerPoint</vt:lpstr>
      <vt:lpstr>Субпродукты I категории</vt:lpstr>
      <vt:lpstr>Требование к качеству</vt:lpstr>
      <vt:lpstr>Требование к качеству</vt:lpstr>
      <vt:lpstr>Презентация PowerPoint</vt:lpstr>
      <vt:lpstr>Упаковка и хранение</vt:lpstr>
      <vt:lpstr>Вопросы для самопроверки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 мария</dc:creator>
  <cp:lastModifiedBy>Бухгалтер</cp:lastModifiedBy>
  <cp:revision>42</cp:revision>
  <dcterms:created xsi:type="dcterms:W3CDTF">2017-09-25T07:12:15Z</dcterms:created>
  <dcterms:modified xsi:type="dcterms:W3CDTF">2024-10-07T07:07:57Z</dcterms:modified>
</cp:coreProperties>
</file>