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Lst>
  <p:sldSz cx="7559675" cy="1069181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5" d="100"/>
          <a:sy n="75" d="100"/>
        </p:scale>
        <p:origin x="298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3907536" y="2042160"/>
            <a:ext cx="2548128" cy="1536192"/>
          </a:xfrm>
          <a:prstGeom prst="rect">
            <a:avLst/>
          </a:prstGeom>
        </p:spPr>
      </p:pic>
      <p:sp>
        <p:nvSpPr>
          <p:cNvPr id="3" name="Прямоугольник 2"/>
          <p:cNvSpPr/>
          <p:nvPr/>
        </p:nvSpPr>
        <p:spPr>
          <a:xfrm>
            <a:off x="1335024" y="725424"/>
            <a:ext cx="5227320" cy="527304"/>
          </a:xfrm>
          <a:prstGeom prst="rect">
            <a:avLst/>
          </a:prstGeom>
        </p:spPr>
        <p:txBody>
          <a:bodyPr lIns="0" tIns="0" rIns="0" bIns="0">
            <a:noAutofit/>
          </a:bodyPr>
          <a:lstStyle/>
          <a:p>
            <a:pPr indent="0" algn="ctr">
              <a:lnSpc>
                <a:spcPts val="1368"/>
              </a:lnSpc>
              <a:spcAft>
                <a:spcPts val="4970"/>
              </a:spcAft>
            </a:pPr>
            <a:r>
              <a:rPr lang="ru" sz="1200">
                <a:solidFill>
                  <a:srgbClr val="2A2D30"/>
                </a:solidFill>
                <a:latin typeface="Times New Roman"/>
              </a:rPr>
              <a:t>ОБЛАСТНОЕ ГОСУДАРСТВЕННОЕ БЮДЖЕТНОЕ ПРОФЕССИОНАЛЬНОЕ ОБРАЗОВАТЕЛЬНОЕ УЧРЕЖДЕНИЕ ТЕЙКОВСКИЙ МНОГОПРОФИЛЬНЫЙ КОЛЛЕДЖ</a:t>
            </a:r>
          </a:p>
        </p:txBody>
      </p:sp>
      <p:sp>
        <p:nvSpPr>
          <p:cNvPr id="4" name="Прямоугольник 3"/>
          <p:cNvSpPr/>
          <p:nvPr/>
        </p:nvSpPr>
        <p:spPr>
          <a:xfrm>
            <a:off x="978408" y="2170176"/>
            <a:ext cx="2273808" cy="853440"/>
          </a:xfrm>
          <a:prstGeom prst="rect">
            <a:avLst/>
          </a:prstGeom>
        </p:spPr>
        <p:txBody>
          <a:bodyPr lIns="0" tIns="0" rIns="0" bIns="0">
            <a:noAutofit/>
          </a:bodyPr>
          <a:lstStyle/>
          <a:p>
            <a:pPr indent="0">
              <a:lnSpc>
                <a:spcPts val="1392"/>
              </a:lnSpc>
              <a:spcBef>
                <a:spcPts val="4970"/>
              </a:spcBef>
            </a:pPr>
            <a:r>
              <a:rPr lang="ru" sz="1200">
                <a:solidFill>
                  <a:srgbClr val="2A2D30"/>
                </a:solidFill>
                <a:latin typeface="Times New Roman"/>
              </a:rPr>
              <a:t>ПРИНЯТО на заседании педагогического совета Протокол от« </a:t>
            </a:r>
            <a:r>
              <a:rPr lang="ru" sz="1200" u="sng">
                <a:solidFill>
                  <a:srgbClr val="2A2D30"/>
                </a:solidFill>
                <a:latin typeface="Times New Roman"/>
              </a:rPr>
              <a:t>27</a:t>
            </a:r>
            <a:r>
              <a:rPr lang="ru" sz="1200">
                <a:solidFill>
                  <a:srgbClr val="2A2D30"/>
                </a:solidFill>
                <a:latin typeface="Times New Roman"/>
              </a:rPr>
              <a:t> »    </a:t>
            </a:r>
            <a:r>
              <a:rPr lang="ru" sz="1200" u="sng">
                <a:solidFill>
                  <a:srgbClr val="2A2D30"/>
                </a:solidFill>
                <a:latin typeface="Times New Roman"/>
              </a:rPr>
              <a:t>02 2023</a:t>
            </a:r>
            <a:r>
              <a:rPr lang="ru" sz="1200">
                <a:solidFill>
                  <a:srgbClr val="2A2D30"/>
                </a:solidFill>
                <a:latin typeface="Times New Roman"/>
              </a:rPr>
              <a:t> г.</a:t>
            </a:r>
          </a:p>
          <a:p>
            <a:pPr indent="0">
              <a:lnSpc>
                <a:spcPts val="1392"/>
              </a:lnSpc>
              <a:spcAft>
                <a:spcPts val="9730"/>
              </a:spcAft>
            </a:pPr>
            <a:r>
              <a:rPr lang="ru" sz="1200">
                <a:solidFill>
                  <a:srgbClr val="2A2D30"/>
                </a:solidFill>
                <a:latin typeface="Times New Roman"/>
              </a:rPr>
              <a:t>№ 13</a:t>
            </a:r>
          </a:p>
        </p:txBody>
      </p:sp>
      <p:sp>
        <p:nvSpPr>
          <p:cNvPr id="5" name="Прямоугольник 4"/>
          <p:cNvSpPr/>
          <p:nvPr/>
        </p:nvSpPr>
        <p:spPr>
          <a:xfrm>
            <a:off x="6467856" y="2697480"/>
            <a:ext cx="121920" cy="106680"/>
          </a:xfrm>
          <a:prstGeom prst="rect">
            <a:avLst/>
          </a:prstGeom>
        </p:spPr>
        <p:txBody>
          <a:bodyPr wrap="none" lIns="0" tIns="0" rIns="0" bIns="0">
            <a:noAutofit/>
          </a:bodyPr>
          <a:lstStyle/>
          <a:p>
            <a:pPr indent="0">
              <a:lnSpc>
                <a:spcPts val="1330"/>
              </a:lnSpc>
            </a:pPr>
            <a:r>
              <a:rPr lang="ru" sz="1200">
                <a:solidFill>
                  <a:srgbClr val="2A2D30"/>
                </a:solidFill>
                <a:latin typeface="Times New Roman"/>
              </a:rPr>
              <a:t>г.</a:t>
            </a:r>
          </a:p>
        </p:txBody>
      </p:sp>
      <p:sp>
        <p:nvSpPr>
          <p:cNvPr id="6" name="Прямоугольник 5"/>
          <p:cNvSpPr/>
          <p:nvPr/>
        </p:nvSpPr>
        <p:spPr>
          <a:xfrm>
            <a:off x="1347216" y="4800600"/>
            <a:ext cx="5263896" cy="822960"/>
          </a:xfrm>
          <a:prstGeom prst="rect">
            <a:avLst/>
          </a:prstGeom>
        </p:spPr>
        <p:txBody>
          <a:bodyPr lIns="0" tIns="0" rIns="0" bIns="0">
            <a:noAutofit/>
          </a:bodyPr>
          <a:lstStyle/>
          <a:p>
            <a:pPr indent="0" algn="ctr">
              <a:lnSpc>
                <a:spcPts val="1608"/>
              </a:lnSpc>
              <a:spcBef>
                <a:spcPts val="9730"/>
              </a:spcBef>
            </a:pPr>
            <a:r>
              <a:rPr lang="ru" sz="1400" b="1" dirty="0">
                <a:solidFill>
                  <a:srgbClr val="2A2D30"/>
                </a:solidFill>
                <a:latin typeface="Times New Roman"/>
              </a:rPr>
              <a:t>Условия приема на обучение по договорам об оказании платных</a:t>
            </a:r>
          </a:p>
          <a:p>
            <a:pPr indent="0" algn="ctr">
              <a:lnSpc>
                <a:spcPts val="1608"/>
              </a:lnSpc>
            </a:pPr>
            <a:r>
              <a:rPr lang="ru" sz="1400" b="1" dirty="0">
                <a:solidFill>
                  <a:srgbClr val="2A2D30"/>
                </a:solidFill>
                <a:latin typeface="Times New Roman"/>
              </a:rPr>
              <a:t>образовательных услуг</a:t>
            </a:r>
          </a:p>
          <a:p>
            <a:pPr indent="0" algn="ctr">
              <a:lnSpc>
                <a:spcPts val="1608"/>
              </a:lnSpc>
              <a:spcAft>
                <a:spcPts val="21700"/>
              </a:spcAft>
            </a:pPr>
            <a:r>
              <a:rPr lang="ru" sz="1400" b="1" dirty="0">
                <a:solidFill>
                  <a:srgbClr val="2A2D30"/>
                </a:solidFill>
                <a:latin typeface="Times New Roman"/>
              </a:rPr>
              <a:t>в ОГБПОУ Тейковский многопрофильный </a:t>
            </a:r>
            <a:r>
              <a:rPr lang="ru" sz="1400" b="1" dirty="0" smtClean="0">
                <a:solidFill>
                  <a:srgbClr val="2A2D30"/>
                </a:solidFill>
                <a:latin typeface="Times New Roman"/>
              </a:rPr>
              <a:t>колледж.</a:t>
            </a:r>
            <a:endParaRPr lang="ru" sz="1400" b="1" dirty="0">
              <a:solidFill>
                <a:srgbClr val="2A2D30"/>
              </a:solidFill>
              <a:latin typeface="Times New Roman"/>
            </a:endParaRPr>
          </a:p>
        </p:txBody>
      </p:sp>
      <p:sp>
        <p:nvSpPr>
          <p:cNvPr id="7" name="Прямоугольник 6"/>
          <p:cNvSpPr/>
          <p:nvPr/>
        </p:nvSpPr>
        <p:spPr>
          <a:xfrm>
            <a:off x="5324856" y="9619488"/>
            <a:ext cx="2063496" cy="835152"/>
          </a:xfrm>
          <a:prstGeom prst="rect">
            <a:avLst/>
          </a:prstGeom>
        </p:spPr>
        <p:txBody>
          <a:bodyPr lIns="0" tIns="0" rIns="0" bIns="0">
            <a:noAutofit/>
          </a:bodyPr>
          <a:lstStyle/>
          <a:p>
            <a:pPr marR="457200" indent="0" algn="ctr">
              <a:lnSpc>
                <a:spcPts val="816"/>
              </a:lnSpc>
              <a:spcBef>
                <a:spcPts val="21700"/>
              </a:spcBef>
            </a:pPr>
            <a:r>
              <a:rPr lang="ru" sz="650" b="1">
                <a:solidFill>
                  <a:srgbClr val="0303FC"/>
                </a:solidFill>
                <a:latin typeface="Tahoma"/>
              </a:rPr>
              <a:t>Документ подписан электронной подписью</a:t>
            </a:r>
          </a:p>
          <a:p>
            <a:pPr marR="457200" indent="0" algn="ctr">
              <a:lnSpc>
                <a:spcPts val="504"/>
              </a:lnSpc>
            </a:pPr>
            <a:r>
              <a:rPr lang="ru" sz="450">
                <a:solidFill>
                  <a:srgbClr val="4E4EF8"/>
                </a:solidFill>
                <a:latin typeface="Tahoma"/>
              </a:rPr>
              <a:t>14.04.2308:52</a:t>
            </a:r>
          </a:p>
          <a:p>
            <a:pPr marR="457200" indent="0">
              <a:lnSpc>
                <a:spcPts val="504"/>
              </a:lnSpc>
            </a:pPr>
            <a:r>
              <a:rPr lang="ru" sz="450">
                <a:solidFill>
                  <a:srgbClr val="4E4EF8"/>
                </a:solidFill>
                <a:latin typeface="Tahoma"/>
              </a:rPr>
              <a:t>Сертификат: </a:t>
            </a:r>
            <a:r>
              <a:rPr lang="en-US" sz="450">
                <a:solidFill>
                  <a:srgbClr val="4E4EF8"/>
                </a:solidFill>
                <a:latin typeface="Tahoma"/>
              </a:rPr>
              <a:t>00CD32D2F932A33C98E0DB86BCB7FA75B7 </a:t>
            </a:r>
            <a:r>
              <a:rPr lang="ru" sz="450">
                <a:solidFill>
                  <a:srgbClr val="4E4EF8"/>
                </a:solidFill>
                <a:latin typeface="Tahoma"/>
              </a:rPr>
              <a:t>Кем </a:t>
            </a:r>
            <a:r>
              <a:rPr lang="ru" sz="450">
                <a:solidFill>
                  <a:srgbClr val="2F2EF9"/>
                </a:solidFill>
                <a:latin typeface="Tahoma"/>
              </a:rPr>
              <a:t>выдан: </a:t>
            </a:r>
            <a:r>
              <a:rPr lang="ru" sz="450">
                <a:solidFill>
                  <a:srgbClr val="4E4EF8"/>
                </a:solidFill>
                <a:latin typeface="Tahoma"/>
              </a:rPr>
              <a:t>ООО </a:t>
            </a:r>
            <a:r>
              <a:rPr lang="ru" sz="450">
                <a:solidFill>
                  <a:srgbClr val="2F2EF9"/>
                </a:solidFill>
                <a:latin typeface="Tahoma"/>
              </a:rPr>
              <a:t>’Компания </a:t>
            </a:r>
            <a:r>
              <a:rPr lang="ru" sz="450">
                <a:solidFill>
                  <a:srgbClr val="4E4EF8"/>
                </a:solidFill>
                <a:latin typeface="Tahoma"/>
              </a:rPr>
              <a:t>"Тензор"</a:t>
            </a:r>
          </a:p>
          <a:p>
            <a:pPr indent="0">
              <a:lnSpc>
                <a:spcPts val="504"/>
              </a:lnSpc>
            </a:pPr>
            <a:r>
              <a:rPr lang="ru" sz="450">
                <a:solidFill>
                  <a:srgbClr val="4E4EF8"/>
                </a:solidFill>
                <a:latin typeface="Tahoma"/>
              </a:rPr>
              <a:t>Владелец: Тюленева Фаина Степановна </a:t>
            </a:r>
            <a:r>
              <a:rPr lang="ru" sz="450">
                <a:solidFill>
                  <a:srgbClr val="2F2EF9"/>
                </a:solidFill>
                <a:latin typeface="Tahoma"/>
              </a:rPr>
              <a:t>Директор ОБЛАСТНОЕ ГОСУДАРСТВЕННОЕ </a:t>
            </a:r>
            <a:r>
              <a:rPr lang="ru" sz="450">
                <a:solidFill>
                  <a:srgbClr val="4E4EF8"/>
                </a:solidFill>
                <a:latin typeface="Tahoma"/>
              </a:rPr>
              <a:t>БЮДЖЕТНОЕ </a:t>
            </a:r>
            <a:r>
              <a:rPr lang="ru" sz="450">
                <a:solidFill>
                  <a:srgbClr val="2F2EF9"/>
                </a:solidFill>
                <a:latin typeface="Tahoma"/>
              </a:rPr>
              <a:t>ПРОФЕССИОНАЛЬНОЕ ОБРАЗОВАТЕЛЬНОЕ УЧРЕЖДЕНИЕ </a:t>
            </a:r>
            <a:r>
              <a:rPr lang="ru" sz="450">
                <a:solidFill>
                  <a:srgbClr val="4E4EF8"/>
                </a:solidFill>
                <a:latin typeface="Tahoma"/>
              </a:rPr>
              <a:t>ТЕЙКОВСКИЙ </a:t>
            </a:r>
            <a:r>
              <a:rPr lang="ru" sz="450">
                <a:solidFill>
                  <a:srgbClr val="2F2EF9"/>
                </a:solidFill>
                <a:latin typeface="Tahoma"/>
              </a:rPr>
              <a:t>МНОГОПРОФИЛЬНЫЙ КОЛЛЕДЖ</a:t>
            </a:r>
          </a:p>
          <a:p>
            <a:pPr marL="898652" marR="304800" indent="-876300">
              <a:lnSpc>
                <a:spcPts val="504"/>
              </a:lnSpc>
            </a:pPr>
            <a:r>
              <a:rPr lang="ru" sz="450">
                <a:solidFill>
                  <a:srgbClr val="4E4EF8"/>
                </a:solidFill>
                <a:latin typeface="Tahoma"/>
              </a:rPr>
              <a:t>Действителен: </a:t>
            </a:r>
            <a:r>
              <a:rPr lang="ru" sz="450">
                <a:solidFill>
                  <a:srgbClr val="2F2EF9"/>
                </a:solidFill>
                <a:latin typeface="Tahoma"/>
              </a:rPr>
              <a:t>с 2022-11-18 </a:t>
            </a:r>
            <a:r>
              <a:rPr lang="ru" sz="450">
                <a:solidFill>
                  <a:srgbClr val="4E4EF8"/>
                </a:solidFill>
                <a:latin typeface="Tahoma"/>
              </a:rPr>
              <a:t>13:14:00 </a:t>
            </a:r>
            <a:r>
              <a:rPr lang="ru" sz="450">
                <a:solidFill>
                  <a:srgbClr val="7F80F7"/>
                </a:solidFill>
                <a:latin typeface="Tahoma"/>
              </a:rPr>
              <a:t>по </a:t>
            </a:r>
            <a:r>
              <a:rPr lang="ru" sz="450">
                <a:solidFill>
                  <a:srgbClr val="4E4EF8"/>
                </a:solidFill>
                <a:latin typeface="Tahoma"/>
              </a:rPr>
              <a:t>2024-02-1113:14:00 подпись верна</a:t>
            </a: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Прямоугольник 1"/>
          <p:cNvSpPr/>
          <p:nvPr/>
        </p:nvSpPr>
        <p:spPr>
          <a:xfrm>
            <a:off x="972312" y="694944"/>
            <a:ext cx="5907024" cy="3023616"/>
          </a:xfrm>
          <a:prstGeom prst="rect">
            <a:avLst/>
          </a:prstGeom>
        </p:spPr>
        <p:txBody>
          <a:bodyPr lIns="0" tIns="0" rIns="0" bIns="0">
            <a:noAutofit/>
          </a:bodyPr>
          <a:lstStyle/>
          <a:p>
            <a:pPr indent="457200">
              <a:lnSpc>
                <a:spcPts val="1440"/>
              </a:lnSpc>
              <a:spcAft>
                <a:spcPts val="630"/>
              </a:spcAft>
            </a:pPr>
            <a:r>
              <a:rPr lang="ru" sz="1200" b="1">
                <a:solidFill>
                  <a:srgbClr val="2A2D30"/>
                </a:solidFill>
                <a:latin typeface="Times New Roman"/>
              </a:rPr>
              <a:t>1.    Согласно части 3 статьи 5 Федерального закона № 273-ФЗ в Российской Федерации гарантируются общедоступность и бесплатность СПО в соответствии с федеральными государственными образовательными стандартами, если образование данного уровня гражданин получает впервые. Абитуриенты, уже имеющие освоенный уровень СПО вне зависимости оттого, получен ли он за плату или бесплатно, обучаются по договорам об оказании платных образовательных услуг.</a:t>
            </a:r>
          </a:p>
          <a:p>
            <a:pPr indent="457200">
              <a:lnSpc>
                <a:spcPts val="1464"/>
              </a:lnSpc>
              <a:spcAft>
                <a:spcPts val="630"/>
              </a:spcAft>
            </a:pPr>
            <a:r>
              <a:rPr lang="ru" sz="1200" b="1">
                <a:solidFill>
                  <a:srgbClr val="2A2D30"/>
                </a:solidFill>
                <a:latin typeface="Times New Roman"/>
              </a:rPr>
              <a:t>2.    Иностранные граждане, не имеющие гражданство РФ, обучаются в колледже по договорам об оказании платных образовательных услуг.</a:t>
            </a:r>
          </a:p>
          <a:p>
            <a:pPr indent="457200">
              <a:lnSpc>
                <a:spcPts val="1392"/>
              </a:lnSpc>
              <a:spcAft>
                <a:spcPts val="630"/>
              </a:spcAft>
            </a:pPr>
            <a:r>
              <a:rPr lang="ru" sz="1200" b="1">
                <a:solidFill>
                  <a:srgbClr val="2A2D30"/>
                </a:solidFill>
                <a:latin typeface="Times New Roman"/>
              </a:rPr>
              <a:t>3.    Колледж может также осуществлять набор студентов сверх установленных контрольных цифр приёма на обучение по образовательным программам среднего профессионального образования, профессионального обучения и профессиональной подготовки по договорам с оплатой стоимости обучения. На места по договорам об оказании платных образовательных услуг могут быть приняты лица, которые не были зачислены на обучение за счет средств бюджета Ивановской области.</a:t>
            </a:r>
          </a:p>
        </p:txBody>
      </p:sp>
      <p:sp>
        <p:nvSpPr>
          <p:cNvPr id="3" name="Прямоугольник 2"/>
          <p:cNvSpPr/>
          <p:nvPr/>
        </p:nvSpPr>
        <p:spPr>
          <a:xfrm>
            <a:off x="1030224" y="3810000"/>
            <a:ext cx="5934456" cy="2319528"/>
          </a:xfrm>
          <a:prstGeom prst="rect">
            <a:avLst/>
          </a:prstGeom>
        </p:spPr>
        <p:txBody>
          <a:bodyPr lIns="0" tIns="0" rIns="0" bIns="0">
            <a:noAutofit/>
          </a:bodyPr>
          <a:lstStyle/>
          <a:p>
            <a:pPr indent="457200">
              <a:lnSpc>
                <a:spcPts val="1464"/>
              </a:lnSpc>
              <a:spcBef>
                <a:spcPts val="630"/>
              </a:spcBef>
              <a:spcAft>
                <a:spcPts val="630"/>
              </a:spcAft>
            </a:pPr>
            <a:r>
              <a:rPr lang="ru" sz="1200" b="1">
                <a:solidFill>
                  <a:srgbClr val="2A2D30"/>
                </a:solidFill>
                <a:latin typeface="Times New Roman"/>
              </a:rPr>
              <a:t>4.    Приём в колледж на обучение по программам среднего профессионального образования, профессионального обучения и профессиональной подготовки на договорной основе для лиц, имеющих среднее профессиональное </a:t>
            </a:r>
            <a:r>
              <a:rPr lang="ru" sz="1200" i="1">
                <a:solidFill>
                  <a:srgbClr val="2A2D30"/>
                </a:solidFill>
                <a:latin typeface="Times New Roman"/>
              </a:rPr>
              <a:t>цлн</a:t>
            </a:r>
            <a:r>
              <a:rPr lang="ru" sz="1200" b="1">
                <a:solidFill>
                  <a:srgbClr val="2A2D30"/>
                </a:solidFill>
                <a:latin typeface="Times New Roman"/>
              </a:rPr>
              <a:t> высшее образование, производится как в группы, формируемые на базе среднего общего образования, так и в отдельные группы.</a:t>
            </a:r>
          </a:p>
          <a:p>
            <a:pPr indent="457200">
              <a:lnSpc>
                <a:spcPts val="1800"/>
              </a:lnSpc>
              <a:spcAft>
                <a:spcPts val="280"/>
              </a:spcAft>
            </a:pPr>
            <a:r>
              <a:rPr lang="ru" sz="1200" b="1">
                <a:solidFill>
                  <a:srgbClr val="2A2D30"/>
                </a:solidFill>
                <a:latin typeface="Times New Roman"/>
              </a:rPr>
              <a:t>5.    Колледж обязан до заключения договора предоставить Обучающемуся и Заказчику:</a:t>
            </a:r>
          </a:p>
          <a:p>
            <a:pPr indent="457200">
              <a:lnSpc>
                <a:spcPts val="1512"/>
              </a:lnSpc>
              <a:spcAft>
                <a:spcPts val="630"/>
              </a:spcAft>
            </a:pPr>
            <a:r>
              <a:rPr lang="ru" sz="1200" b="1">
                <a:solidFill>
                  <a:srgbClr val="2A2D30"/>
                </a:solidFill>
                <a:latin typeface="Times New Roman"/>
              </a:rPr>
              <a:t>- достоверную информацию об колледже (юридический адрес и телефон, адрес и телефон учредителя образовательного учреждения, лицензию и свидетельство о государственной аккредитации с указанием регистрационных номеров и сроков действия, Устав);</a:t>
            </a:r>
          </a:p>
        </p:txBody>
      </p:sp>
      <p:sp>
        <p:nvSpPr>
          <p:cNvPr id="4" name="Прямоугольник 3"/>
          <p:cNvSpPr/>
          <p:nvPr/>
        </p:nvSpPr>
        <p:spPr>
          <a:xfrm>
            <a:off x="1078992" y="6196584"/>
            <a:ext cx="5788152" cy="789432"/>
          </a:xfrm>
          <a:prstGeom prst="rect">
            <a:avLst/>
          </a:prstGeom>
        </p:spPr>
        <p:txBody>
          <a:bodyPr lIns="0" tIns="0" rIns="0" bIns="0">
            <a:noAutofit/>
          </a:bodyPr>
          <a:lstStyle/>
          <a:p>
            <a:pPr indent="368300">
              <a:lnSpc>
                <a:spcPts val="1536"/>
              </a:lnSpc>
              <a:spcBef>
                <a:spcPts val="630"/>
              </a:spcBef>
              <a:spcAft>
                <a:spcPts val="630"/>
              </a:spcAft>
            </a:pPr>
            <a:r>
              <a:rPr lang="ru" sz="1200" b="1">
                <a:solidFill>
                  <a:srgbClr val="2A2D30"/>
                </a:solidFill>
                <a:latin typeface="Times New Roman"/>
              </a:rPr>
              <a:t>- полную информацию об оказываемых образовательных услугах (уровень и направленность реализуемых образовательных программ, формы и сроки их освоения; выдаваемый после окончания обучения документ и форма итоговой аттестации);</a:t>
            </a:r>
          </a:p>
        </p:txBody>
      </p:sp>
      <p:sp>
        <p:nvSpPr>
          <p:cNvPr id="5" name="Прямоугольник 4"/>
          <p:cNvSpPr/>
          <p:nvPr/>
        </p:nvSpPr>
        <p:spPr>
          <a:xfrm>
            <a:off x="1060704" y="7040880"/>
            <a:ext cx="5937504" cy="810768"/>
          </a:xfrm>
          <a:prstGeom prst="rect">
            <a:avLst/>
          </a:prstGeom>
        </p:spPr>
        <p:txBody>
          <a:bodyPr lIns="0" tIns="0" rIns="0" bIns="0">
            <a:noAutofit/>
          </a:bodyPr>
          <a:lstStyle/>
          <a:p>
            <a:pPr indent="482600">
              <a:lnSpc>
                <a:spcPts val="1440"/>
              </a:lnSpc>
              <a:spcBef>
                <a:spcPts val="630"/>
              </a:spcBef>
              <a:spcAft>
                <a:spcPts val="630"/>
              </a:spcAft>
            </a:pPr>
            <a:r>
              <a:rPr lang="ru" sz="1200" b="1">
                <a:solidFill>
                  <a:srgbClr val="2A2D30"/>
                </a:solidFill>
                <a:latin typeface="Times New Roman"/>
              </a:rPr>
              <a:t>- образец текста договора (права и обязанности сторон, стоимость обучения в соответствии со сметами расходов по конкретной образовательной программе, срок обучения, условия внесения оплаты, условия расторжения договора по инициативе Заказчика и по инициативе Учреждения, ответственность сторон)</a:t>
            </a:r>
          </a:p>
        </p:txBody>
      </p:sp>
      <p:sp>
        <p:nvSpPr>
          <p:cNvPr id="6" name="Прямоугольник 5"/>
          <p:cNvSpPr/>
          <p:nvPr/>
        </p:nvSpPr>
        <p:spPr>
          <a:xfrm>
            <a:off x="1639824" y="7979664"/>
            <a:ext cx="3413760" cy="170688"/>
          </a:xfrm>
          <a:prstGeom prst="rect">
            <a:avLst/>
          </a:prstGeom>
        </p:spPr>
        <p:txBody>
          <a:bodyPr wrap="none" lIns="0" tIns="0" rIns="0" bIns="0">
            <a:noAutofit/>
          </a:bodyPr>
          <a:lstStyle/>
          <a:p>
            <a:pPr indent="482600">
              <a:lnSpc>
                <a:spcPts val="1330"/>
              </a:lnSpc>
              <a:spcAft>
                <a:spcPts val="630"/>
              </a:spcAft>
            </a:pPr>
            <a:r>
              <a:rPr lang="ru" sz="1200" b="1">
                <a:solidFill>
                  <a:srgbClr val="2A2D30"/>
                </a:solidFill>
                <a:latin typeface="Times New Roman"/>
              </a:rPr>
              <a:t>6.    Обучающийся обязан до заключения договора:</a:t>
            </a:r>
          </a:p>
        </p:txBody>
      </p:sp>
      <p:sp>
        <p:nvSpPr>
          <p:cNvPr id="7" name="Прямоугольник 6"/>
          <p:cNvSpPr/>
          <p:nvPr/>
        </p:nvSpPr>
        <p:spPr>
          <a:xfrm>
            <a:off x="1581912" y="8247888"/>
            <a:ext cx="5315712" cy="240792"/>
          </a:xfrm>
          <a:prstGeom prst="rect">
            <a:avLst/>
          </a:prstGeom>
        </p:spPr>
        <p:txBody>
          <a:bodyPr wrap="none" lIns="0" tIns="0" rIns="0" bIns="0">
            <a:noAutofit/>
          </a:bodyPr>
          <a:lstStyle/>
          <a:p>
            <a:pPr indent="482600">
              <a:lnSpc>
                <a:spcPts val="1330"/>
              </a:lnSpc>
              <a:spcAft>
                <a:spcPts val="630"/>
              </a:spcAft>
            </a:pPr>
            <a:r>
              <a:rPr lang="ru" sz="1200" b="1">
                <a:solidFill>
                  <a:srgbClr val="2A2D30"/>
                </a:solidFill>
                <a:latin typeface="Times New Roman"/>
              </a:rPr>
              <a:t>-    предоставить колледжу достоверные сведения о своём уровне образования;</a:t>
            </a:r>
          </a:p>
        </p:txBody>
      </p:sp>
      <p:sp>
        <p:nvSpPr>
          <p:cNvPr id="8" name="Прямоугольник 7"/>
          <p:cNvSpPr/>
          <p:nvPr/>
        </p:nvSpPr>
        <p:spPr>
          <a:xfrm>
            <a:off x="1155192" y="8595360"/>
            <a:ext cx="5391912" cy="411480"/>
          </a:xfrm>
          <a:prstGeom prst="rect">
            <a:avLst/>
          </a:prstGeom>
        </p:spPr>
        <p:txBody>
          <a:bodyPr lIns="0" tIns="0" rIns="0" bIns="0">
            <a:noAutofit/>
          </a:bodyPr>
          <a:lstStyle/>
          <a:p>
            <a:pPr indent="482600">
              <a:lnSpc>
                <a:spcPts val="1728"/>
              </a:lnSpc>
              <a:spcAft>
                <a:spcPts val="280"/>
              </a:spcAft>
            </a:pPr>
            <a:r>
              <a:rPr lang="ru" sz="1200" b="1">
                <a:solidFill>
                  <a:srgbClr val="2A2D30"/>
                </a:solidFill>
                <a:latin typeface="Times New Roman"/>
              </a:rPr>
              <a:t>-    ознакомиться с информацией об учебном заведении, образовательных программах, условиях обучения;</a:t>
            </a:r>
          </a:p>
        </p:txBody>
      </p:sp>
      <p:sp>
        <p:nvSpPr>
          <p:cNvPr id="9" name="Прямоугольник 8"/>
          <p:cNvSpPr/>
          <p:nvPr/>
        </p:nvSpPr>
        <p:spPr>
          <a:xfrm>
            <a:off x="1161288" y="9098280"/>
            <a:ext cx="5285232" cy="408432"/>
          </a:xfrm>
          <a:prstGeom prst="rect">
            <a:avLst/>
          </a:prstGeom>
        </p:spPr>
        <p:txBody>
          <a:bodyPr lIns="0" tIns="0" rIns="0" bIns="0">
            <a:noAutofit/>
          </a:bodyPr>
          <a:lstStyle/>
          <a:p>
            <a:pPr indent="482600">
              <a:lnSpc>
                <a:spcPts val="1656"/>
              </a:lnSpc>
              <a:spcAft>
                <a:spcPts val="630"/>
              </a:spcAft>
            </a:pPr>
            <a:r>
              <a:rPr lang="ru" sz="1200" b="1">
                <a:solidFill>
                  <a:srgbClr val="2A2D30"/>
                </a:solidFill>
                <a:latin typeface="Times New Roman"/>
              </a:rPr>
              <a:t>-    написать заявление на оказание платной образовательной услуги по выбранной образовательной программе</a:t>
            </a:r>
          </a:p>
        </p:txBody>
      </p:sp>
      <p:sp>
        <p:nvSpPr>
          <p:cNvPr id="10" name="Прямоугольник 9"/>
          <p:cNvSpPr/>
          <p:nvPr/>
        </p:nvSpPr>
        <p:spPr>
          <a:xfrm>
            <a:off x="1615440" y="9646920"/>
            <a:ext cx="3627120" cy="179832"/>
          </a:xfrm>
          <a:prstGeom prst="rect">
            <a:avLst/>
          </a:prstGeom>
        </p:spPr>
        <p:txBody>
          <a:bodyPr wrap="none" lIns="0" tIns="0" rIns="0" bIns="0">
            <a:noAutofit/>
          </a:bodyPr>
          <a:lstStyle/>
          <a:p>
            <a:pPr indent="482600">
              <a:lnSpc>
                <a:spcPts val="1330"/>
              </a:lnSpc>
            </a:pPr>
            <a:r>
              <a:rPr lang="ru" sz="1200" b="1">
                <a:solidFill>
                  <a:srgbClr val="2A2D30"/>
                </a:solidFill>
                <a:latin typeface="Times New Roman"/>
              </a:rPr>
              <a:t>7.    Договор об образовании заключается на весь срок</a:t>
            </a:r>
          </a:p>
        </p:txBody>
      </p:sp>
      <p:sp>
        <p:nvSpPr>
          <p:cNvPr id="11" name="Прямоугольник 10"/>
          <p:cNvSpPr/>
          <p:nvPr/>
        </p:nvSpPr>
        <p:spPr>
          <a:xfrm>
            <a:off x="5291328" y="9604248"/>
            <a:ext cx="2097024" cy="850392"/>
          </a:xfrm>
          <a:prstGeom prst="rect">
            <a:avLst/>
          </a:prstGeom>
        </p:spPr>
        <p:txBody>
          <a:bodyPr lIns="0" tIns="0" rIns="0" bIns="0">
            <a:noAutofit/>
          </a:bodyPr>
          <a:lstStyle/>
          <a:p>
            <a:pPr marL="622300" indent="-622300">
              <a:lnSpc>
                <a:spcPts val="792"/>
              </a:lnSpc>
            </a:pPr>
            <a:r>
              <a:rPr lang="ru" sz="650" b="1">
                <a:solidFill>
                  <a:srgbClr val="2A2D30"/>
                </a:solidFill>
                <a:latin typeface="Tahoma"/>
              </a:rPr>
              <a:t>Обучения </a:t>
            </a:r>
            <a:r>
              <a:rPr lang="ru" sz="650" b="1">
                <a:solidFill>
                  <a:srgbClr val="1213B5"/>
                </a:solidFill>
                <a:latin typeface="Tahoma"/>
              </a:rPr>
              <a:t>НФ#мй(Уг*</a:t>
            </a:r>
            <a:r>
              <a:rPr lang="ru" sz="650" b="1">
                <a:solidFill>
                  <a:srgbClr val="0303FC"/>
                </a:solidFill>
                <a:latin typeface="Tahoma"/>
              </a:rPr>
              <a:t>подписан электронной подписью</a:t>
            </a:r>
          </a:p>
          <a:p>
            <a:pPr marL="939800" indent="0">
              <a:lnSpc>
                <a:spcPts val="504"/>
              </a:lnSpc>
            </a:pPr>
            <a:r>
              <a:rPr lang="ru" sz="450">
                <a:solidFill>
                  <a:srgbClr val="4E4EF8"/>
                </a:solidFill>
                <a:latin typeface="Tahoma"/>
              </a:rPr>
              <a:t>14.04.2308:52</a:t>
            </a:r>
          </a:p>
          <a:p>
            <a:pPr marR="482600" indent="0">
              <a:lnSpc>
                <a:spcPts val="504"/>
              </a:lnSpc>
            </a:pPr>
            <a:r>
              <a:rPr lang="ru" sz="450">
                <a:solidFill>
                  <a:srgbClr val="4E4EF8"/>
                </a:solidFill>
                <a:latin typeface="Tahoma"/>
              </a:rPr>
              <a:t>Сертификат: </a:t>
            </a:r>
            <a:r>
              <a:rPr lang="en-US" sz="450">
                <a:solidFill>
                  <a:srgbClr val="4E4EF8"/>
                </a:solidFill>
                <a:latin typeface="Tahoma"/>
              </a:rPr>
              <a:t>00CD32D2F932A33C98E0DB86BCB7FA75B7 </a:t>
            </a:r>
            <a:r>
              <a:rPr lang="ru" sz="450">
                <a:solidFill>
                  <a:srgbClr val="4E4EF8"/>
                </a:solidFill>
                <a:latin typeface="Tahoma"/>
              </a:rPr>
              <a:t>Кем </a:t>
            </a:r>
            <a:r>
              <a:rPr lang="ru" sz="450">
                <a:solidFill>
                  <a:srgbClr val="2F2EF9"/>
                </a:solidFill>
                <a:latin typeface="Tahoma"/>
              </a:rPr>
              <a:t>выдан: </a:t>
            </a:r>
            <a:r>
              <a:rPr lang="ru" sz="450">
                <a:solidFill>
                  <a:srgbClr val="4E4EF8"/>
                </a:solidFill>
                <a:latin typeface="Tahoma"/>
              </a:rPr>
              <a:t>ООО ‘Компания "Тензор"</a:t>
            </a:r>
          </a:p>
          <a:p>
            <a:pPr indent="0">
              <a:lnSpc>
                <a:spcPts val="504"/>
              </a:lnSpc>
            </a:pPr>
            <a:r>
              <a:rPr lang="ru" sz="450">
                <a:solidFill>
                  <a:srgbClr val="4E4EF8"/>
                </a:solidFill>
                <a:latin typeface="Tahoma"/>
              </a:rPr>
              <a:t>Владелец: Тюленева </a:t>
            </a:r>
            <a:r>
              <a:rPr lang="ru" sz="450">
                <a:solidFill>
                  <a:srgbClr val="2F2EF9"/>
                </a:solidFill>
                <a:latin typeface="Tahoma"/>
              </a:rPr>
              <a:t>Фаина </a:t>
            </a:r>
            <a:r>
              <a:rPr lang="ru" sz="450">
                <a:solidFill>
                  <a:srgbClr val="4E4EF8"/>
                </a:solidFill>
                <a:latin typeface="Tahoma"/>
              </a:rPr>
              <a:t>Степановна </a:t>
            </a:r>
            <a:r>
              <a:rPr lang="ru" sz="450">
                <a:solidFill>
                  <a:srgbClr val="2F2EF9"/>
                </a:solidFill>
                <a:latin typeface="Tahoma"/>
              </a:rPr>
              <a:t>Директор ОБЛАСТНОЕ ГОСУДАРСТВЕННОЕ БЮДЖЕТНОЕ ПРОФЕССИОНАЛЬНОЕ ОБРАЗОВАТЕЛЬНОЕ УЧРЕЖДЕНИЕ </a:t>
            </a:r>
            <a:r>
              <a:rPr lang="ru" sz="450">
                <a:solidFill>
                  <a:srgbClr val="4E4EF8"/>
                </a:solidFill>
                <a:latin typeface="Tahoma"/>
              </a:rPr>
              <a:t>ТЕЙКОВСКИЙ МНОГОПРОФИЛЬНЫЙ </a:t>
            </a:r>
            <a:r>
              <a:rPr lang="ru" sz="450">
                <a:solidFill>
                  <a:srgbClr val="2F2EF9"/>
                </a:solidFill>
                <a:latin typeface="Tahoma"/>
              </a:rPr>
              <a:t>КОЛЛЕДЖ</a:t>
            </a:r>
          </a:p>
          <a:p>
            <a:pPr marL="939800" marR="304800" indent="-939800">
              <a:lnSpc>
                <a:spcPts val="504"/>
              </a:lnSpc>
            </a:pPr>
            <a:r>
              <a:rPr lang="ru" sz="450">
                <a:solidFill>
                  <a:srgbClr val="4E4EF8"/>
                </a:solidFill>
                <a:latin typeface="Tahoma"/>
              </a:rPr>
              <a:t>Действителен: </a:t>
            </a:r>
            <a:r>
              <a:rPr lang="ru" sz="450">
                <a:solidFill>
                  <a:srgbClr val="2F2EF9"/>
                </a:solidFill>
                <a:latin typeface="Tahoma"/>
              </a:rPr>
              <a:t>с 2022-11-18 </a:t>
            </a:r>
            <a:r>
              <a:rPr lang="ru" sz="450">
                <a:solidFill>
                  <a:srgbClr val="4E4EF8"/>
                </a:solidFill>
                <a:latin typeface="Tahoma"/>
              </a:rPr>
              <a:t>13:14:00 по </a:t>
            </a:r>
            <a:r>
              <a:rPr lang="ru" sz="450">
                <a:solidFill>
                  <a:srgbClr val="2F2EF9"/>
                </a:solidFill>
                <a:latin typeface="Tahoma"/>
              </a:rPr>
              <a:t>2024-02-11</a:t>
            </a:r>
            <a:r>
              <a:rPr lang="ru" sz="450">
                <a:solidFill>
                  <a:srgbClr val="4E4EF8"/>
                </a:solidFill>
                <a:latin typeface="Tahoma"/>
              </a:rPr>
              <a:t>13:14:00 подпись верна</a:t>
            </a: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Прямоугольник 1"/>
          <p:cNvSpPr/>
          <p:nvPr/>
        </p:nvSpPr>
        <p:spPr>
          <a:xfrm>
            <a:off x="996696" y="728472"/>
            <a:ext cx="5894832" cy="1755648"/>
          </a:xfrm>
          <a:prstGeom prst="rect">
            <a:avLst/>
          </a:prstGeom>
        </p:spPr>
        <p:txBody>
          <a:bodyPr lIns="0" tIns="0" rIns="0" bIns="0">
            <a:noAutofit/>
          </a:bodyPr>
          <a:lstStyle/>
          <a:p>
            <a:pPr marR="404876" indent="469900">
              <a:lnSpc>
                <a:spcPts val="1488"/>
              </a:lnSpc>
              <a:spcAft>
                <a:spcPts val="700"/>
              </a:spcAft>
            </a:pPr>
            <a:r>
              <a:rPr lang="ru" sz="1200" b="1">
                <a:solidFill>
                  <a:srgbClr val="2A2D30"/>
                </a:solidFill>
                <a:latin typeface="Times New Roman"/>
              </a:rPr>
              <a:t>колледжем и лицом, зачисляемым на обучение (родителями (законными представителями) несовершеннолетнего лица);</a:t>
            </a:r>
          </a:p>
          <a:p>
            <a:pPr indent="469900">
              <a:lnSpc>
                <a:spcPts val="1464"/>
              </a:lnSpc>
              <a:spcAft>
                <a:spcPts val="700"/>
              </a:spcAft>
            </a:pPr>
            <a:r>
              <a:rPr lang="ru" sz="1200" b="1">
                <a:solidFill>
                  <a:srgbClr val="2A2D30"/>
                </a:solidFill>
                <a:latin typeface="Times New Roman"/>
              </a:rPr>
              <a:t>колледжем, лицом, зачисляемым на обучение, и физическим или юридическим лицом, обязующимся оплатить обучение лица, зачисляемого на обучение</a:t>
            </a:r>
          </a:p>
          <a:p>
            <a:pPr indent="508000">
              <a:lnSpc>
                <a:spcPts val="1488"/>
              </a:lnSpc>
              <a:spcAft>
                <a:spcPts val="9380"/>
              </a:spcAft>
            </a:pPr>
            <a:r>
              <a:rPr lang="ru" sz="1200" b="1">
                <a:solidFill>
                  <a:srgbClr val="2A2D30"/>
                </a:solidFill>
                <a:latin typeface="Times New Roman"/>
              </a:rPr>
              <a:t>8.</a:t>
            </a:r>
            <a:r>
              <a:rPr lang="ru" sz="1200" b="1">
                <a:latin typeface="Times New Roman"/>
              </a:rPr>
              <a:t> </a:t>
            </a:r>
            <a:r>
              <a:rPr lang="ru" sz="1200" b="1">
                <a:solidFill>
                  <a:srgbClr val="2A2D30"/>
                </a:solidFill>
                <a:latin typeface="Times New Roman"/>
              </a:rPr>
              <a:t>Студенты, зачисленные в колледж на места с оплатой стоимости обучения, обладают всеми правами и обязанностями студентов соответствующей формы обучения.</a:t>
            </a:r>
          </a:p>
        </p:txBody>
      </p:sp>
      <p:sp>
        <p:nvSpPr>
          <p:cNvPr id="3" name="Прямоугольник 2"/>
          <p:cNvSpPr/>
          <p:nvPr/>
        </p:nvSpPr>
        <p:spPr>
          <a:xfrm>
            <a:off x="5586984" y="4264152"/>
            <a:ext cx="94488" cy="82296"/>
          </a:xfrm>
          <a:prstGeom prst="rect">
            <a:avLst/>
          </a:prstGeom>
        </p:spPr>
        <p:txBody>
          <a:bodyPr wrap="none" lIns="0" tIns="0" rIns="0" bIns="0">
            <a:noAutofit/>
          </a:bodyPr>
          <a:lstStyle/>
          <a:p>
            <a:pPr indent="0">
              <a:lnSpc>
                <a:spcPts val="610"/>
              </a:lnSpc>
              <a:spcBef>
                <a:spcPts val="9380"/>
              </a:spcBef>
              <a:spcAft>
                <a:spcPts val="29190"/>
              </a:spcAft>
            </a:pPr>
            <a:r>
              <a:rPr lang="en-US" sz="550" i="1">
                <a:solidFill>
                  <a:srgbClr val="8C9C9D"/>
                </a:solidFill>
                <a:latin typeface="Times New Roman"/>
              </a:rPr>
              <a:t>•J</a:t>
            </a:r>
          </a:p>
        </p:txBody>
      </p:sp>
      <p:sp>
        <p:nvSpPr>
          <p:cNvPr id="4" name="Прямоугольник 3"/>
          <p:cNvSpPr/>
          <p:nvPr/>
        </p:nvSpPr>
        <p:spPr>
          <a:xfrm>
            <a:off x="5324856" y="9619488"/>
            <a:ext cx="2063496" cy="835152"/>
          </a:xfrm>
          <a:prstGeom prst="rect">
            <a:avLst/>
          </a:prstGeom>
        </p:spPr>
        <p:txBody>
          <a:bodyPr lIns="0" tIns="0" rIns="0" bIns="0">
            <a:noAutofit/>
          </a:bodyPr>
          <a:lstStyle/>
          <a:p>
            <a:pPr marR="457200" indent="0" algn="ctr">
              <a:lnSpc>
                <a:spcPts val="816"/>
              </a:lnSpc>
              <a:spcBef>
                <a:spcPts val="29190"/>
              </a:spcBef>
            </a:pPr>
            <a:r>
              <a:rPr lang="ru" sz="650" b="1">
                <a:solidFill>
                  <a:srgbClr val="0303FC"/>
                </a:solidFill>
                <a:latin typeface="Tahoma"/>
              </a:rPr>
              <a:t>Документ подписан электронной подписью</a:t>
            </a:r>
          </a:p>
          <a:p>
            <a:pPr marR="457200" indent="0" algn="ctr">
              <a:lnSpc>
                <a:spcPts val="504"/>
              </a:lnSpc>
            </a:pPr>
            <a:r>
              <a:rPr lang="ru" sz="450">
                <a:solidFill>
                  <a:srgbClr val="4E4EF8"/>
                </a:solidFill>
                <a:latin typeface="Tahoma"/>
              </a:rPr>
              <a:t>14.04.2308:52</a:t>
            </a:r>
          </a:p>
          <a:p>
            <a:pPr marR="457200" indent="0">
              <a:lnSpc>
                <a:spcPts val="504"/>
              </a:lnSpc>
            </a:pPr>
            <a:r>
              <a:rPr lang="ru" sz="450">
                <a:solidFill>
                  <a:srgbClr val="4E4EF8"/>
                </a:solidFill>
                <a:latin typeface="Tahoma"/>
              </a:rPr>
              <a:t>Сертификат: </a:t>
            </a:r>
            <a:r>
              <a:rPr lang="en-US" sz="450">
                <a:solidFill>
                  <a:srgbClr val="4E4EF8"/>
                </a:solidFill>
                <a:latin typeface="Tahoma"/>
              </a:rPr>
              <a:t>00CD32D2F932A33C98E0DB86BCB7FA75B7 </a:t>
            </a:r>
            <a:r>
              <a:rPr lang="ru" sz="450">
                <a:solidFill>
                  <a:srgbClr val="4E4EF8"/>
                </a:solidFill>
                <a:latin typeface="Tahoma"/>
              </a:rPr>
              <a:t>Кем </a:t>
            </a:r>
            <a:r>
              <a:rPr lang="ru" sz="450">
                <a:solidFill>
                  <a:srgbClr val="2F2EF9"/>
                </a:solidFill>
                <a:latin typeface="Tahoma"/>
              </a:rPr>
              <a:t>выдан: </a:t>
            </a:r>
            <a:r>
              <a:rPr lang="ru" sz="450">
                <a:solidFill>
                  <a:srgbClr val="4E4EF8"/>
                </a:solidFill>
                <a:latin typeface="Tahoma"/>
              </a:rPr>
              <a:t>ООО ’Компания "Тензор"</a:t>
            </a:r>
          </a:p>
          <a:p>
            <a:pPr indent="0">
              <a:lnSpc>
                <a:spcPts val="504"/>
              </a:lnSpc>
            </a:pPr>
            <a:r>
              <a:rPr lang="ru" sz="450">
                <a:solidFill>
                  <a:srgbClr val="4E4EF8"/>
                </a:solidFill>
                <a:latin typeface="Tahoma"/>
              </a:rPr>
              <a:t>Владелец: Тюленева Фаина Степановна </a:t>
            </a:r>
            <a:r>
              <a:rPr lang="ru" sz="450">
                <a:solidFill>
                  <a:srgbClr val="2F2EF9"/>
                </a:solidFill>
                <a:latin typeface="Tahoma"/>
              </a:rPr>
              <a:t>Директор ОБЛАСТНОЕ ГОСУДАРСТВЕННОЕ БЮДЖЕТНОЕ ПРОФЕССИОНАЛЬНОЕ ОБРАЗОВАТЕЛЬНОЕ УЧРЕЖДЕНИЕ </a:t>
            </a:r>
            <a:r>
              <a:rPr lang="ru" sz="450">
                <a:solidFill>
                  <a:srgbClr val="4E4EF8"/>
                </a:solidFill>
                <a:latin typeface="Tahoma"/>
              </a:rPr>
              <a:t>ТЕЙКОВСКИЙ МНОГОПРОФИЛЬНЫЙ </a:t>
            </a:r>
            <a:r>
              <a:rPr lang="ru" sz="450">
                <a:solidFill>
                  <a:srgbClr val="2F2EF9"/>
                </a:solidFill>
                <a:latin typeface="Tahoma"/>
              </a:rPr>
              <a:t>КОЛЛЕДЖ</a:t>
            </a:r>
          </a:p>
          <a:p>
            <a:pPr marL="904240" marR="304800" indent="-889000">
              <a:lnSpc>
                <a:spcPts val="504"/>
              </a:lnSpc>
            </a:pPr>
            <a:r>
              <a:rPr lang="ru" sz="450">
                <a:solidFill>
                  <a:srgbClr val="4E4EF8"/>
                </a:solidFill>
                <a:latin typeface="Tahoma"/>
              </a:rPr>
              <a:t>Действителен: </a:t>
            </a:r>
            <a:r>
              <a:rPr lang="ru" sz="450">
                <a:solidFill>
                  <a:srgbClr val="2F2EF9"/>
                </a:solidFill>
                <a:latin typeface="Tahoma"/>
              </a:rPr>
              <a:t>с 2022-11-18 </a:t>
            </a:r>
            <a:r>
              <a:rPr lang="ru" sz="450">
                <a:solidFill>
                  <a:srgbClr val="4E4EF8"/>
                </a:solidFill>
                <a:latin typeface="Tahoma"/>
              </a:rPr>
              <a:t>13:14:00 </a:t>
            </a:r>
            <a:r>
              <a:rPr lang="ru" sz="450">
                <a:solidFill>
                  <a:srgbClr val="7F80F7"/>
                </a:solidFill>
                <a:latin typeface="Tahoma"/>
              </a:rPr>
              <a:t>по </a:t>
            </a:r>
            <a:r>
              <a:rPr lang="ru" sz="450">
                <a:solidFill>
                  <a:srgbClr val="4E4EF8"/>
                </a:solidFill>
                <a:latin typeface="Tahoma"/>
              </a:rPr>
              <a:t>2024-02-1113:14:00 подпись верна</a:t>
            </a:r>
          </a:p>
        </p:txBody>
      </p:sp>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596</Words>
  <Application>Microsoft Office PowerPoint</Application>
  <PresentationFormat>Произвольный</PresentationFormat>
  <Paragraphs>39</Paragraphs>
  <Slides>3</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3</vt:i4>
      </vt:variant>
    </vt:vector>
  </HeadingPairs>
  <TitlesOfParts>
    <vt:vector size="7" baseType="lpstr">
      <vt:lpstr>Arial</vt:lpstr>
      <vt:lpstr>Tahoma</vt:lpstr>
      <vt:lpstr>Times New Roman</vt:lpstr>
      <vt:lpstr>Office Theme</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Закупки</dc:creator>
  <cp:lastModifiedBy>Закупки</cp:lastModifiedBy>
  <cp:revision>1</cp:revision>
  <dcterms:modified xsi:type="dcterms:W3CDTF">2024-03-26T11:19:12Z</dcterms:modified>
</cp:coreProperties>
</file>