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72" r:id="rId4"/>
    <p:sldId id="273" r:id="rId5"/>
    <p:sldId id="257" r:id="rId6"/>
    <p:sldId id="263" r:id="rId7"/>
    <p:sldId id="258" r:id="rId8"/>
    <p:sldId id="264" r:id="rId9"/>
    <p:sldId id="260" r:id="rId10"/>
    <p:sldId id="259" r:id="rId11"/>
    <p:sldId id="277" r:id="rId12"/>
    <p:sldId id="274" r:id="rId13"/>
    <p:sldId id="278" r:id="rId14"/>
    <p:sldId id="262" r:id="rId15"/>
    <p:sldId id="279" r:id="rId16"/>
    <p:sldId id="275" r:id="rId17"/>
    <p:sldId id="280" r:id="rId18"/>
    <p:sldId id="261" r:id="rId19"/>
    <p:sldId id="276" r:id="rId20"/>
    <p:sldId id="270" r:id="rId21"/>
    <p:sldId id="281" r:id="rId22"/>
    <p:sldId id="282" r:id="rId23"/>
    <p:sldId id="268" r:id="rId24"/>
    <p:sldId id="283" r:id="rId25"/>
    <p:sldId id="269" r:id="rId26"/>
    <p:sldId id="284" r:id="rId27"/>
    <p:sldId id="266" r:id="rId28"/>
    <p:sldId id="285" r:id="rId29"/>
    <p:sldId id="267" r:id="rId30"/>
    <p:sldId id="286" r:id="rId31"/>
    <p:sldId id="265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0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0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6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6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93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90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9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8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8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9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C37AD88-8B49-4524-92E5-BAE1E21B57E2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6911658-80F0-4373-89D5-ADB2AFB99AC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20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7898423" cy="144938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11.11.2021 МДК 01.01 Розничная торговля непродовольственными товарами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143000" y="2277087"/>
            <a:ext cx="9442939" cy="2629022"/>
          </a:xfrm>
        </p:spPr>
        <p:txBody>
          <a:bodyPr>
            <a:normAutofit fontScale="92500"/>
          </a:bodyPr>
          <a:lstStyle/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Тема: «Керамические художественные изделия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»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Задние 1. Ознакомиться с теоретическим материалом.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Задание 2. Составить опорный конспект.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Задание 3. Письменно ответить на вопросы в конце презентации.</a:t>
            </a:r>
          </a:p>
          <a:p>
            <a:endParaRPr lang="ru-RU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2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9969" y="213456"/>
            <a:ext cx="5256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ДЫМКОВСКАЯ ИГРУШКА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2737" y="633934"/>
            <a:ext cx="11531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глиняная игрушка, расписанная и обожжённая в печи. Название происходит от места производства — слобода Дымково Вятской губернии (ныне Кировской области). Наряду с другими продуктами народных промыслов считается одним из символов русского ремесла.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Возник в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XV—XVI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веках.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ÐÐ°ÑÑÐ¸Ð½ÐºÐ¸ Ð¿Ð¾ Ð·Ð°Ð¿ÑÐ¾ÑÑ Ð´ÑÐ¼ÐºÐ¾Ð²ÑÐºÐ°Ñ Ð¸Ð³Ñ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7" y="2285788"/>
            <a:ext cx="5585210" cy="39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r="2903"/>
          <a:stretch/>
        </p:blipFill>
        <p:spPr bwMode="auto">
          <a:xfrm>
            <a:off x="6247703" y="2285788"/>
            <a:ext cx="5575221" cy="39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3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1220" y="456647"/>
            <a:ext cx="45000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игрушки связывают с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весенним праздником Свистунья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к которому женское население слободы Дымково лепило свистульки из глины в виде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коней, баранов, козлов, уток и других животных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; их красили в разные яркие цвета. Позднее, когда праздник потерял своё значение, промысел не только сохранился, но и получил дальнейшее развитие.</a:t>
            </a:r>
          </a:p>
        </p:txBody>
      </p:sp>
      <p:pic>
        <p:nvPicPr>
          <p:cNvPr id="11266" name="Picture 2" descr="ÐÐ°ÑÑÐ¸Ð½ÐºÐ¸ Ð¿Ð¾ Ð·Ð°Ð¿ÑÐ¾ÑÑ Ð´ÑÐ¼ÐºÐ¾Ð²ÑÐºÐ°Ñ Ð¸Ð³ÑÑÑ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2" y="456647"/>
            <a:ext cx="5495210" cy="549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1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449" y="736676"/>
            <a:ext cx="11308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Русская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глиняная игрушка. Художественный промысел, сформировавшийся в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Спасском уезде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ныне Спасском районе Пензенской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области. Производство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 возникло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XIX в.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местного гончарного промысла.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9969" y="213456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АБАШЕВСКАЯ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ИГРУШКА</a:t>
            </a:r>
          </a:p>
        </p:txBody>
      </p:sp>
      <p:pic>
        <p:nvPicPr>
          <p:cNvPr id="12290" name="Picture 2" descr="ÐÐ°ÑÑÐ¸Ð½ÐºÐ¸ Ð¿Ð¾ Ð·Ð°Ð¿ÑÐ¾ÑÑ Ð°Ð±Ð°ÑÐµÐ²ÑÐºÐ°Ñ Ð¸Ð³ÑÑÑ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 bwMode="auto">
          <a:xfrm>
            <a:off x="639915" y="2008924"/>
            <a:ext cx="5678692" cy="41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Ð°Ð±Ð°ÑÐµÐ²ÑÐºÐ°Ñ Ð¸Ð³ÑÑÑÐº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2361"/>
          <a:stretch/>
        </p:blipFill>
        <p:spPr bwMode="auto">
          <a:xfrm>
            <a:off x="6431622" y="2008924"/>
            <a:ext cx="5219272" cy="41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4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348" y="175588"/>
            <a:ext cx="7349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свистульки, изображающие животных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нередко принимающих фантасмагорический сказочный облик. Фигурки имеют удлиненное туловище с короткими, широко расставленными ногами и длинной изящной шеей.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Головы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козлов, оленей, баранов увенчаны изогнутыми, иногда многоярусными рогами. Пышные челки, кудрявые бороды и гривы четко моделированы, их контуры, очерченные стекой, имеют строгий рисунок и высокий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рельеф. Свистульки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раскрашены яркими эмалевыми красками — синими, зелеными, красными, в самых неожиданных сочетаниях. Отдельные детали, например, рога, могут быть расписаны серебром или золотом. Порой части фигурок остаются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незакрашенными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резко контрастируют с броскими пятнами эмали. </a:t>
            </a:r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 b="3742"/>
          <a:stretch/>
        </p:blipFill>
        <p:spPr bwMode="auto">
          <a:xfrm>
            <a:off x="7674796" y="116153"/>
            <a:ext cx="3688422" cy="61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6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1612" y="292066"/>
            <a:ext cx="5892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КАРГОПОЛЬСКАЯ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047" y="815286"/>
            <a:ext cx="11452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глиняная игрушка. Художественный промысел, распространённый в районе города Каргополя Архангельской области.</a:t>
            </a:r>
          </a:p>
        </p:txBody>
      </p:sp>
      <p:pic>
        <p:nvPicPr>
          <p:cNvPr id="14338" name="Picture 2" descr="https://upload.wikimedia.org/wikipedia/commons/thumb/5/57/KargopolFolkToys4_192_2460.jpg/1280px-KargopolFolkToys4_192_24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r="-1"/>
          <a:stretch/>
        </p:blipFill>
        <p:spPr bwMode="auto">
          <a:xfrm>
            <a:off x="339047" y="1746606"/>
            <a:ext cx="6470806" cy="441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ÐÐ ÐÐÐÐÐÐ¬Ð¡ÐÐÐ¯ ÐÐÐ Ð£Ð¨ÐÐ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r="4379"/>
          <a:stretch/>
        </p:blipFill>
        <p:spPr bwMode="auto">
          <a:xfrm>
            <a:off x="6934807" y="1746606"/>
            <a:ext cx="4857002" cy="441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90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928" y="390715"/>
            <a:ext cx="62809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Каргопольская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игрушка выглядит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достаточно архаично. Тем не менее, она имеет узнаваемый стиль, типажи и роспись.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Сюжеты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условно делятся на две категории. </a:t>
            </a:r>
            <a:r>
              <a:rPr lang="ru-RU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Первая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это архаичные типы, например, </a:t>
            </a:r>
            <a:r>
              <a:rPr lang="ru-RU" sz="24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Берегиня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женцина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держащая в руках голубей), </a:t>
            </a:r>
            <a:r>
              <a:rPr lang="ru-RU" sz="2400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полкан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лошадки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 животные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Вторая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категория – это сюжетная игрушка, вольно демонстрирующая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сцены деревенской жизни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иллюстрирующая сказочные сюжеты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Это композиции, например, такой тематики: «Мужики на рыбалке», «Девушка за стиркой», «Тройка», «Репка» и так далее. </a:t>
            </a:r>
          </a:p>
        </p:txBody>
      </p:sp>
      <p:pic>
        <p:nvPicPr>
          <p:cNvPr id="15362" name="Picture 2" descr="ÐÐ°ÑÑÐ¸Ð½ÐºÐ¸ Ð¿Ð¾ Ð·Ð°Ð¿ÑÐ¾ÑÑ ÐÐÐ ÐÐÐÐÐÐ¬Ð¡ÐÐÐ¯ ÐÐÐ Ð£Ð¨Ð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10322"/>
          <a:stretch/>
        </p:blipFill>
        <p:spPr bwMode="auto">
          <a:xfrm>
            <a:off x="6955604" y="390715"/>
            <a:ext cx="471583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57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8584" y="367569"/>
            <a:ext cx="5208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КОЖЛЯНСКАЯ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301" y="890789"/>
            <a:ext cx="11465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народная глиняная игрушка-свистулька. Название происходит от места изготовления село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Кожля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Курчатовского района, Курской области.</a:t>
            </a:r>
          </a:p>
        </p:txBody>
      </p:sp>
      <p:pic>
        <p:nvPicPr>
          <p:cNvPr id="16388" name="Picture 4" descr="ÐÐ°ÑÑÐ¸Ð½ÐºÐ¸ Ð¿Ð¾ Ð·Ð°Ð¿ÑÐ¾ÑÑ ÐÐÐÐÐ¯ÐÐ¡ÐÐÐ¯ ÐÐÐ Ð£Ð¨Ð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r="15814"/>
          <a:stretch/>
        </p:blipFill>
        <p:spPr bwMode="auto">
          <a:xfrm>
            <a:off x="623301" y="1861110"/>
            <a:ext cx="5119954" cy="42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ÐÐ°ÑÑÐ¸Ð½ÐºÐ¸ Ð¿Ð¾ Ð·Ð°Ð¿ÑÐ¾ÑÑ ÐÐÐÐÐ¯ÐÐ¡ÐÐÐ¯ ÐÐÐ Ð£Ð¨ÐÐ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5508"/>
          <a:stretch/>
        </p:blipFill>
        <p:spPr bwMode="auto">
          <a:xfrm>
            <a:off x="5959704" y="1861110"/>
            <a:ext cx="5639819" cy="42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866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863" y="391801"/>
            <a:ext cx="54590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После обжига глина изменяет цвет на бледно-розовый или телесный и, если Дымковскую игрушку мастера подбеливают, подкрашивают, то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Кожлянскую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нет. Ещё одна отличительная черта игрушки из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Кожли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ней нет “</a:t>
            </a:r>
            <a:r>
              <a:rPr lang="ru-RU" sz="2400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налепов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то есть отдельно сделанных деталей, прилепленных на игрушку.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Фигурки игрушек разнообразны - это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барыни,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всадники на конях и множество зверушек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Весной игрушками-свистульками прогоняли зиму и закликали солнышко.</a:t>
            </a:r>
          </a:p>
        </p:txBody>
      </p:sp>
      <p:pic>
        <p:nvPicPr>
          <p:cNvPr id="17410" name="Picture 2" descr="ÐÐ°ÑÑÐ¸Ð½ÐºÐ¸ Ð¿Ð¾ Ð·Ð°Ð¿ÑÐ¾ÑÑ ÐÐÐÐÐ¯ÐÐ¡ÐÐÐ¯ ÐÐÐ Ð£Ð¨ÐÐ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16268"/>
          <a:stretch/>
        </p:blipFill>
        <p:spPr bwMode="auto">
          <a:xfrm>
            <a:off x="6791217" y="481003"/>
            <a:ext cx="4685017" cy="54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11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0061" y="244278"/>
            <a:ext cx="6096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ЖБАННИКОВСКАЯ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318" y="767498"/>
            <a:ext cx="117433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народный промысел в деревнях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Жбанниково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Роймино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Рыжухино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других Городецкого района Нижегородской области. Особенность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этой игрушки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том, что туловище всех фигурок напоминает глиняную пирамиду на трёх ногах-основах.</a:t>
            </a:r>
          </a:p>
        </p:txBody>
      </p:sp>
      <p:pic>
        <p:nvPicPr>
          <p:cNvPr id="9218" name="Picture 2" descr="ÐÐ°ÑÑÐ¸Ð½ÐºÐ¸ Ð¿Ð¾ Ð·Ð°Ð¿ÑÐ¾ÑÑ Ð¶Ð±Ð°Ð½Ð½Ð¸ÐºÐ¾Ð²ÑÐºÐ°Ñ Ð¸Ð³ÑÑÑ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3"/>
          <a:stretch/>
        </p:blipFill>
        <p:spPr bwMode="auto">
          <a:xfrm>
            <a:off x="6505005" y="2384159"/>
            <a:ext cx="5268618" cy="37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Ольга\Desktop\презентации\худ. керамика\керамич.игрушки\жбанниковская игрушка\zhbannikovo24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4"/>
          <a:stretch/>
        </p:blipFill>
        <p:spPr bwMode="auto">
          <a:xfrm>
            <a:off x="356168" y="2384159"/>
            <a:ext cx="5972713" cy="374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12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055" y="507386"/>
            <a:ext cx="58905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Промысел возник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XX в.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Местная свистулька получила известность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1930-е гг.,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тогда же появились новые типы игрушки, помимо традиционных (например, всадники) и сложился характер росписи, сохраняющийся и в современной игрушке. Причудливое сочетание красок в росписи создается использованием темной эмалевой краски в качестве фона, по которому наносятся пятна более светлых тонов. Отдельные детали фигур «серебрятся» с помощью алюминиевого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порошка.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ÐÐ°ÑÑÐ¸Ð½ÐºÐ¸ Ð¿Ð¾ Ð·Ð°Ð¿ÑÐ¾ÑÑ Ð¶Ð±Ð°Ð½Ð½Ð¸ÐºÐ¾Ð²ÑÐºÐ°Ñ Ð¸Ð³ÑÑÑ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6823"/>
          <a:stretch/>
        </p:blipFill>
        <p:spPr bwMode="auto">
          <a:xfrm>
            <a:off x="6957067" y="411086"/>
            <a:ext cx="4667250" cy="545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8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8370" y="261103"/>
            <a:ext cx="112193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Керамика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(др.-греч.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κέρ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αμος — глина) — изделия из неорганических материалов (например, глины) и их смесей с минеральными добавками, изготавливаемые под воздействием высокой температуры с последующим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охлаждением. 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узком смысле слово керамика обозначает глину, прошедшую обжиг.</a:t>
            </a:r>
          </a:p>
        </p:txBody>
      </p:sp>
      <p:sp>
        <p:nvSpPr>
          <p:cNvPr id="3" name="Овал 2"/>
          <p:cNvSpPr/>
          <p:nvPr/>
        </p:nvSpPr>
        <p:spPr>
          <a:xfrm>
            <a:off x="4633038" y="2876034"/>
            <a:ext cx="2732925" cy="257881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КЕРАМИКА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8823" y="2887733"/>
            <a:ext cx="1517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фарфор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647" y="2876034"/>
            <a:ext cx="1162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фаянс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8673" y="4771595"/>
            <a:ext cx="1658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майолика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69819" y="4780782"/>
            <a:ext cx="3437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гончарная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керамика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667874" y="3106866"/>
            <a:ext cx="1119883" cy="4274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7" idx="3"/>
          </p:cNvCxnSpPr>
          <p:nvPr/>
        </p:nvCxnSpPr>
        <p:spPr>
          <a:xfrm flipH="1">
            <a:off x="2667589" y="4441081"/>
            <a:ext cx="1965449" cy="561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6" idx="1"/>
          </p:cNvCxnSpPr>
          <p:nvPr/>
        </p:nvCxnSpPr>
        <p:spPr>
          <a:xfrm flipV="1">
            <a:off x="7274103" y="3106867"/>
            <a:ext cx="1298544" cy="5363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>
            <a:off x="7274103" y="4549950"/>
            <a:ext cx="1195716" cy="461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1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82827" y="264827"/>
            <a:ext cx="6123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ФИЛИМОНОВСКАЯ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989" y="661694"/>
            <a:ext cx="10479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Русская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глиняная игрушка. Древнерусский прикладной художественный промысел, сформировавшийся в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деревне Филимоново Одоевского р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айона Тульской области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 По данным археологов </a:t>
            </a:r>
            <a:r>
              <a:rPr lang="ru-RU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филимоновскому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 промыслу более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700 лет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. По другим данным около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1 тыс. лет.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4" name="Picture 2" descr="https://upload.wikimedia.org/wikipedia/commons/thumb/d/d6/Filimonovo_toys_03_%28VMDPNI%29_by_shakko.jpg/1024px-Filimonovo_toys_03_%28VMDPNI%29_by_shak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79" y="2343467"/>
            <a:ext cx="5204292" cy="39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b/b3/Filimonovo_toys_02_%28VMDPNI%29_by_shakko.jpg/800px-Filimonovo_toys_02_%28VMDPNI%29_by_shakk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b="6847"/>
          <a:stretch/>
        </p:blipFill>
        <p:spPr bwMode="auto">
          <a:xfrm>
            <a:off x="6765929" y="2343467"/>
            <a:ext cx="4489410" cy="390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3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025" y="755117"/>
            <a:ext cx="64144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Основную массу изделий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филимоновских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мастериц составляют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традиционные свистульки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барыни, всадники, коровы, медведи, петухи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т. п.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Изображения людей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— монолитные, скупые на детали — близки древним примитивным фигуркам. Неширокая юбка-колокол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филимоновских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барынь плавно переходит в короткое узкое тело и завершается конусообразной головой, составляющей одно целое с шеей.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Кавалеры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похожи на дам, но вместо юбки у них толстые цилиндрические ноги, обутые в неуклюжие сапоги. </a:t>
            </a:r>
          </a:p>
        </p:txBody>
      </p:sp>
      <p:pic>
        <p:nvPicPr>
          <p:cNvPr id="19458" name="Picture 2" descr="ÐÐ°ÑÑÐ¸Ð½ÐºÐ¸ Ð¿Ð¾ Ð·Ð°Ð¿ÑÐ¾ÑÑ ÑÐ¸Ð»Ð¸Ð¼Ð¾Ð½Ð¾Ð²ÑÐºÐ°Ñ ÐÐÐ Ð£Ð¨ÐÐ Ð»Ñ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81" y="272585"/>
            <a:ext cx="3925335" cy="58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11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6060" y="90493"/>
            <a:ext cx="77693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персонажи животного мира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имеют тонкую талию и длинную, с изящным изгибом шею, плавно переходящую в маленькую голову. Только форма головы да наличие или отсутствие рогов и ушей позволяют отличить одно животное от другого. У барана рога — круглые завитки-баранки, у коровы — полумесяцем торчат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вверх, и т.д.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ÐÐ°ÑÑÐ¸Ð½ÐºÐ¸ Ð¿Ð¾ Ð·Ð°Ð¿ÑÐ¾ÑÑ ÑÐ¸Ð»Ð¸Ð¼Ð¾Ð½Ð¾Ð²ÑÐºÐ°Ñ ÐÐÐ Ð£Ð¨ÐÐ Ð¼ÐµÐ´Ð²ÐµÐ´Ñ Ñ Ð·ÐµÑÐºÐ°Ð»Ð¾Ð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2" y="174378"/>
            <a:ext cx="3852809" cy="57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5773" y="5934391"/>
            <a:ext cx="2639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Медведь с зеркалом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ÐÐ°ÑÑÐ¸Ð½ÐºÐ¸ Ð¿Ð¾ Ð·Ð°Ð¿ÑÐ¾ÑÑ ÑÐ¸Ð»Ð¸Ð¼Ð¾Ð½Ð¾Ð²ÑÐºÐ°Ñ ÐÐÐ Ð£Ð¨ÐÐ Ð¶Ð¸Ð²Ð¾ÑÐ½Ñ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60" y="2809438"/>
            <a:ext cx="3070510" cy="3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Ð°ÑÑÐ¸Ð½ÐºÐ¸ Ð¿Ð¾ Ð·Ð°Ð¿ÑÐ¾ÑÑ ÑÐ¸Ð»Ð¸Ð¼Ð¾Ð½Ð¾Ð²ÑÐºÐ°Ñ ÐÐÐ Ð£Ð¨ÐÐ Ð¶Ð¸Ð²Ð¾ÑÐ½Ñ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r="10301"/>
          <a:stretch/>
        </p:blipFill>
        <p:spPr bwMode="auto">
          <a:xfrm>
            <a:off x="7532419" y="2809438"/>
            <a:ext cx="1939288" cy="3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ÐÐ°ÑÑÐ¸Ð½ÐºÐ¸ Ð¿Ð¾ Ð·Ð°Ð¿ÑÐ¾ÑÑ ÑÐ¸Ð»Ð¸Ð¼Ð¾Ð½Ð¾Ð²ÑÐºÐ°Ñ ÐÐÐ Ð£Ð¨ÐÐ Ð¶Ð¸Ð²Ð¾ÑÐ½Ñ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04" y="2809438"/>
            <a:ext cx="2304338" cy="3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0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4271" y="382970"/>
            <a:ext cx="6471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СТАРООСКОЛЬСКАЯ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952" y="834270"/>
            <a:ext cx="10918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усский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народный художественный промысел в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Старооскольском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 районе Белгородской области. Известен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с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начала XVIII века.</a:t>
            </a:r>
            <a:endParaRPr lang="ru-RU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6" name="Picture 2" descr="ÐÐ°ÑÑÐ¸Ð½ÐºÐ¸ Ð¿Ð¾ Ð·Ð°Ð¿ÑÐ¾ÑÑ Ð¡Ð¢ÐÐ ÐÐÐ¡ÐÐÐÐ¬Ð¡ÐÐÐ¯ ÐÐÐ Ð£Ð¨ÐÐ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27" y="1583074"/>
            <a:ext cx="6808650" cy="46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ÐÐ°ÑÑÐ¸Ð½ÐºÐ¸ Ð¿Ð¾ Ð·Ð°Ð¿ÑÐ¾ÑÑ Ð¡Ð¢ÐÐ ÐÐÐ¡ÐÐÐÐ¬Ð¡ÐÐÐ¯ ÐÐÐ Ð£Ð¨ÐÐ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r="15101"/>
          <a:stretch/>
        </p:blipFill>
        <p:spPr bwMode="auto">
          <a:xfrm>
            <a:off x="339047" y="2414517"/>
            <a:ext cx="4344263" cy="38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456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542" y="219790"/>
            <a:ext cx="11561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Искусствоведы делят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эту народную игрушку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крестьянскую, посадскую и городскую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Старооскольскую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относят к довольно редкой посадской. Посадская игрушка представляет собой нечто среднее между городской и крестьянской. В ней нет яркости и тщательности отделки, которая присуща городской игрушки, нет и примитивности пластики и грубой раскраски крестьянской игрушки.</a:t>
            </a:r>
          </a:p>
        </p:txBody>
      </p:sp>
      <p:pic>
        <p:nvPicPr>
          <p:cNvPr id="3" name="Picture 2" descr="C:\Users\Ольга\Desktop\презентации\худ. керамика\керамич.игрушки\старооскольская игрушка\Vsadnik(kazak)_350-310x3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 b="15645"/>
          <a:stretch/>
        </p:blipFill>
        <p:spPr bwMode="auto">
          <a:xfrm>
            <a:off x="476034" y="2174208"/>
            <a:ext cx="4911048" cy="39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Ольга\Desktop\презентации\худ. керамика\керамич.игрушки\старооскольская игрушка\stoskolbell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70" y="2158782"/>
            <a:ext cx="5994536" cy="39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24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7357" y="223730"/>
            <a:ext cx="4455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ТУЛЬСКАЯ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3631" y="998744"/>
            <a:ext cx="34124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Первое упоминание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Тульской городской игрушке датируется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1912 годом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но распространены игрушки были задолго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начала XX века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Промысел, возникший в слободе Большие Гончары, просуществовал до революции. Затем игрушка была забыта.</a:t>
            </a:r>
          </a:p>
        </p:txBody>
      </p:sp>
      <p:pic>
        <p:nvPicPr>
          <p:cNvPr id="6" name="Picture 2" descr="http://filimonovo-museum.ru/site/content/images/toys3/DSC_6557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78" y="867672"/>
            <a:ext cx="3462391" cy="51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filimonovo-museum.ru/assets/images/DSC_7351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29" y="867672"/>
            <a:ext cx="3454381" cy="51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9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735" y="337555"/>
            <a:ext cx="41747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Тульская городская игрушка не отличается многообразием сюжетов: это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барыни с зонтиками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гуляющие и танцующие пары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амазонки и наездники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доярка с коровой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пеленальщица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монахи и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монахини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Фигурки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отличаются своеобразной пластикой. Их туловища вытянуты вверх. У них маленькие головки, широкие и высокие юбки-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колоколы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2" descr="http://filimonovo-museum.ru/site/content/images/toys3/DSC_6580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r="12439"/>
          <a:stretch/>
        </p:blipFill>
        <p:spPr bwMode="auto">
          <a:xfrm>
            <a:off x="4664467" y="337555"/>
            <a:ext cx="3287731" cy="58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filimonovo-museum.ru/site/content/images/toys3/DSC_7427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5566"/>
          <a:stretch/>
        </p:blipFill>
        <p:spPr bwMode="auto">
          <a:xfrm>
            <a:off x="8250149" y="337555"/>
            <a:ext cx="3342523" cy="58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78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4862" y="285375"/>
            <a:ext cx="8502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ОРЛОВСКАЯ (ПЛЕШКОВСКАЯ)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336" y="764435"/>
            <a:ext cx="1143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народный художественный промысел по изготовлению керамических игрушек, возникший в селе Плешково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Ливенского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района Орловской области, России. По письменным источникам о промысле известно с XVII века.</a:t>
            </a:r>
          </a:p>
        </p:txBody>
      </p:sp>
      <p:pic>
        <p:nvPicPr>
          <p:cNvPr id="4" name="Picture 3" descr="C:\Users\Ольга\Desktop\презентации\худ. керамика\керамич.игрушки\орловска игрушка\chernyshinskaya_igrushka_frolovoy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9"/>
          <a:stretch/>
        </p:blipFill>
        <p:spPr bwMode="auto">
          <a:xfrm>
            <a:off x="719191" y="2070569"/>
            <a:ext cx="3719246" cy="40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Ð¡ÑÑÐ°ÑÑÐ¸ Ð¿Ð¾ Ð¿Ð»ÐµÑÐºÐ¾Ð²ÑÐºÐ¾Ð¹ Ð¸Ð³ÑÑÑÐº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36" y="2070569"/>
            <a:ext cx="4515858" cy="40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ÐÐ°ÑÑÐ¸Ð½ÐºÐ¸ Ð¿Ð¾ Ð·Ð°Ð¿ÑÐ¾ÑÑ Ð¿Ð»ÐµÑÐºÐ¾Ð²ÑÐºÐ°Ñ ÐÐÐ Ð£Ð¨ÐÐ ÑÐ¾Ð»Ð´Ð°Ñ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9" r="30321"/>
          <a:stretch/>
        </p:blipFill>
        <p:spPr bwMode="auto">
          <a:xfrm>
            <a:off x="4786904" y="2070569"/>
            <a:ext cx="1873065" cy="40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64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832" y="327684"/>
            <a:ext cx="11479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Раскраска обычно выполнялась в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цвета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зелёный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в виде свободно расположенных пятен, нанесенных тёртым кирпичом и соком лопуха и конопли.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Лепились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конь, женщина, солдат, уточка, петушок, курица, корова, баран, олень, птица-русалка с человеческим лицом (алконост или сирин).</a:t>
            </a:r>
          </a:p>
        </p:txBody>
      </p:sp>
      <p:pic>
        <p:nvPicPr>
          <p:cNvPr id="25602" name="Picture 2" descr="ÐÐ»ÐµÑÐºÐ¾Ð²ÑÐºÐ°Ñ Ð¸Ð³ÑÑÑ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/>
        </p:blipFill>
        <p:spPr bwMode="auto">
          <a:xfrm>
            <a:off x="616449" y="2048910"/>
            <a:ext cx="6155475" cy="40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Ð§ÐµÑÐ½ÑÑÐµÐ½ÑÐºÐ°Ñ Ð¸Ð³ÑÑÑ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01" y="2048911"/>
            <a:ext cx="4806128" cy="406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8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4615" y="275101"/>
            <a:ext cx="5128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СКОПИНСКАЯ ИГРУШКА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509" y="798321"/>
            <a:ext cx="11851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середине — второй половине XIX 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производством замысловатых фигурных сосудов прославились гончары города Скопина на Рязанщине. </a:t>
            </a:r>
          </a:p>
        </p:txBody>
      </p:sp>
      <p:pic>
        <p:nvPicPr>
          <p:cNvPr id="26626" name="Picture 2" descr="ÐÐ°ÑÑÐ¸Ð½ÐºÐ¸ Ð¿Ð¾ Ð·Ð°Ð¿ÑÐ¾ÑÑ Ð¡ÐÐÐÐÐÐ¡ÐÐÐ¯ ÐÐÐ Ð£Ð¨ÐÐ Ð¿ÑÐ¸ÑÐ° ÑÐºÐ¾Ð¿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8" y="1787704"/>
            <a:ext cx="6392272" cy="427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ÐÐ°ÑÑÐ¸Ð½ÐºÐ¸ Ð¿Ð¾ Ð·Ð°Ð¿ÑÐ¾ÑÑ Ð¡ÐÐÐÐÐÐ¡ÐÐÐ¯ ÐÐÐ Ð£Ð¨ÐÐ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5124"/>
          <a:stretch/>
        </p:blipFill>
        <p:spPr bwMode="auto">
          <a:xfrm>
            <a:off x="6883686" y="1787704"/>
            <a:ext cx="4962418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5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403" y="3877561"/>
            <a:ext cx="54793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Фарфор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имеет плотный спёкшийся черепок белого цвета (иногда с голубоватым оттенком) с низким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водопоглощением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(до 0,2 %), при постукивании издаёт высокий мелодичный звук, в тонких слоях может просвечивать Глазурь не покрывает край борта или основание изделия из фарфора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4904" y="3892039"/>
            <a:ext cx="58714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Фаянс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имеет пористый белый черепок с желтоватым оттенком, пористость черепка 9 — 12 %. Из-за высокой пористости изделия из фаянса полностью покрываются бесцветной глазурью невысокой термостойкости. Фаянс применяется для производства столовой посуды повседневного использования. </a:t>
            </a:r>
          </a:p>
        </p:txBody>
      </p:sp>
      <p:pic>
        <p:nvPicPr>
          <p:cNvPr id="1028" name="Picture 4" descr="https://upload.wikimedia.org/wikipedia/commons/thumb/2/20/Faience-luneville-saint-clement.jpg/800px-Faience-luneville-saint-cle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/>
          <a:stretch/>
        </p:blipFill>
        <p:spPr bwMode="auto">
          <a:xfrm>
            <a:off x="5607548" y="400692"/>
            <a:ext cx="6226311" cy="33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3/33/LFZ_chinaware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" b="8934"/>
          <a:stretch/>
        </p:blipFill>
        <p:spPr bwMode="auto">
          <a:xfrm>
            <a:off x="325597" y="400692"/>
            <a:ext cx="5077402" cy="33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1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546" y="240958"/>
            <a:ext cx="11126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Как и посуду, игрушки лепили из светло-коричневой глины и глазуровали. Даже дефекты, неизбежные в кустарном производстве, мастера обращали на пользу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дела. При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работе они применяли чаще всего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темно-коричневую глазурь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 добавлением окиси марганца,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ярко-зеленую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окисью меди, 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густо-желтую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 окисью железа и реже синюю кобальтовую.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Встречаются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такие сюжеты, как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всадник, доярка с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коровой, птица Скопа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C:\Users\Ольга\Desktop\презентации\худ. керамика\керамич.игрушки\скопинская игрушка\image0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9718" r="104"/>
          <a:stretch/>
        </p:blipFill>
        <p:spPr bwMode="auto">
          <a:xfrm>
            <a:off x="821933" y="2630655"/>
            <a:ext cx="4551452" cy="36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ÐÐ°ÑÑÐ¸Ð½ÐºÐ¸ Ð¿Ð¾ Ð·Ð°Ð¿ÑÐ¾ÑÑ Ð¡ÐÐÐÐÐÐ¡ÐÐÐ¯ ÐÐÐ Ð£Ð¨ÐÐ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25" y="2630655"/>
            <a:ext cx="5443578" cy="36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9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611316" y="155453"/>
            <a:ext cx="5372099" cy="48638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Выполните тестовое задание</a:t>
            </a:r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457200" y="1151792"/>
            <a:ext cx="6348046" cy="480927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B050"/>
                </a:solidFill>
              </a:rPr>
              <a:t>Вопрос 1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Что такое декоративно-прикладное искусство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А).искусство </a:t>
            </a:r>
            <a:r>
              <a:rPr lang="ru-RU" dirty="0"/>
              <a:t>проектировать и строить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Б)искусство </a:t>
            </a:r>
            <a:r>
              <a:rPr lang="ru-RU" dirty="0"/>
              <a:t>проектировать промышленные и бытовые изделия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В) искусство </a:t>
            </a:r>
            <a:r>
              <a:rPr lang="ru-RU" dirty="0"/>
              <a:t>создания художественных изделий, применяемых в быту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B050"/>
                </a:solidFill>
              </a:rPr>
              <a:t>Вопрос 2</a:t>
            </a:r>
          </a:p>
          <a:p>
            <a:pPr>
              <a:lnSpc>
                <a:spcPct val="110000"/>
              </a:lnSpc>
            </a:pPr>
            <a:r>
              <a:rPr lang="ru-RU" dirty="0"/>
              <a:t>Почему люди в старину украшали предметы быта, одежду, дома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А) для </a:t>
            </a:r>
            <a:r>
              <a:rPr lang="ru-RU" dirty="0"/>
              <a:t>красоты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Б)для </a:t>
            </a:r>
            <a:r>
              <a:rPr lang="ru-RU" dirty="0"/>
              <a:t>защиты от злых духов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В) для </a:t>
            </a:r>
            <a:r>
              <a:rPr lang="ru-RU" dirty="0"/>
              <a:t>удобства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6586659" y="1053001"/>
            <a:ext cx="4937125" cy="4908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B050"/>
                </a:solidFill>
              </a:rPr>
              <a:t>Вопрос 3</a:t>
            </a:r>
          </a:p>
          <a:p>
            <a:pPr>
              <a:lnSpc>
                <a:spcPct val="100000"/>
              </a:lnSpc>
            </a:pPr>
            <a:r>
              <a:rPr lang="ru-RU" sz="1600" dirty="0" smtClean="0"/>
              <a:t>К какому народному промыслу относится изделие</a:t>
            </a:r>
            <a:br>
              <a:rPr lang="ru-RU" sz="1600" dirty="0" smtClean="0"/>
            </a:br>
            <a:r>
              <a:rPr lang="ru-RU" sz="1600" dirty="0" smtClean="0"/>
              <a:t>А) Городец</a:t>
            </a:r>
          </a:p>
          <a:p>
            <a:pPr>
              <a:lnSpc>
                <a:spcPct val="100000"/>
              </a:lnSpc>
            </a:pPr>
            <a:r>
              <a:rPr lang="ru-RU" sz="1600" dirty="0" smtClean="0"/>
              <a:t>Б) Хохлома</a:t>
            </a:r>
          </a:p>
          <a:p>
            <a:pPr>
              <a:lnSpc>
                <a:spcPct val="100000"/>
              </a:lnSpc>
            </a:pPr>
            <a:r>
              <a:rPr lang="ru-RU" sz="1600" dirty="0" smtClean="0"/>
              <a:t>В) Гжель</a:t>
            </a:r>
          </a:p>
          <a:p>
            <a:r>
              <a:rPr lang="ru-RU" sz="1600" b="1" dirty="0">
                <a:solidFill>
                  <a:srgbClr val="00B050"/>
                </a:solidFill>
              </a:rPr>
              <a:t>Вопрос </a:t>
            </a:r>
            <a:r>
              <a:rPr lang="ru-RU" sz="1600" b="1" dirty="0" smtClean="0">
                <a:solidFill>
                  <a:srgbClr val="00B050"/>
                </a:solidFill>
              </a:rPr>
              <a:t>4</a:t>
            </a:r>
            <a:endParaRPr lang="ru-RU" sz="1600" b="1" dirty="0">
              <a:solidFill>
                <a:srgbClr val="00B050"/>
              </a:solidFill>
            </a:endParaRPr>
          </a:p>
          <a:p>
            <a:r>
              <a:rPr lang="ru-RU" sz="1600" dirty="0"/>
              <a:t>К </a:t>
            </a:r>
            <a:r>
              <a:rPr lang="ru-RU" sz="1600" dirty="0" smtClean="0"/>
              <a:t>какому </a:t>
            </a:r>
            <a:r>
              <a:rPr lang="ru-RU" sz="1600" dirty="0"/>
              <a:t>промыслу относится </a:t>
            </a:r>
            <a:r>
              <a:rPr lang="ru-RU" sz="1600" dirty="0" smtClean="0"/>
              <a:t>изделие</a:t>
            </a:r>
          </a:p>
          <a:p>
            <a:r>
              <a:rPr lang="ru-RU" sz="1600" dirty="0" smtClean="0"/>
              <a:t>А)Гжель</a:t>
            </a:r>
            <a:endParaRPr lang="ru-RU" sz="1600" dirty="0"/>
          </a:p>
          <a:p>
            <a:r>
              <a:rPr lang="ru-RU" sz="1600" dirty="0" smtClean="0"/>
              <a:t>Б)Городец</a:t>
            </a:r>
            <a:endParaRPr lang="ru-RU" sz="1600" dirty="0"/>
          </a:p>
          <a:p>
            <a:r>
              <a:rPr lang="ru-RU" sz="1600" dirty="0" smtClean="0"/>
              <a:t>В)Хохлома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1028" name="Picture 4" descr="https://fhd.videouroki.net/tests/5176/image_5cc9b6e485c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3" y="1853836"/>
            <a:ext cx="1951648" cy="154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fhd.videouroki.net/tests/5176/image_5cc9b83f7d74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55" y="4670450"/>
            <a:ext cx="1659255" cy="122745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441333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733" y="100423"/>
            <a:ext cx="1074333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B050"/>
                </a:solidFill>
              </a:rPr>
              <a:t>Вопрос </a:t>
            </a:r>
            <a:r>
              <a:rPr lang="ru-RU" b="1" dirty="0" smtClean="0">
                <a:solidFill>
                  <a:srgbClr val="00B050"/>
                </a:solidFill>
              </a:rPr>
              <a:t>5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6346" y="707630"/>
            <a:ext cx="51376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Open Sans"/>
              </a:rPr>
              <a:t>К группе художественных товаров относятся:</a:t>
            </a:r>
            <a:endParaRPr lang="ru-RU" sz="1400" dirty="0" smtClean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А) печатные сувениры: марки, конверты, открытки, спичечные этикетки, книги;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Б) нагрудные значки, памятные медали, талисманы-игрушки;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В) предметы, у которых их бытовое назначение тесно связано с художественным оформлением.</a:t>
            </a:r>
            <a:endParaRPr lang="ru-RU" sz="1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854" y="4199917"/>
            <a:ext cx="1127232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B050"/>
                </a:solidFill>
              </a:rPr>
              <a:t>Вопрос 7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346" y="2932203"/>
            <a:ext cx="58586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Open Sans"/>
              </a:rPr>
              <a:t>Основными </a:t>
            </a:r>
            <a:r>
              <a:rPr lang="ru-RU" sz="1400" b="1" dirty="0">
                <a:solidFill>
                  <a:srgbClr val="000000"/>
                </a:solidFill>
                <a:latin typeface="Open Sans"/>
              </a:rPr>
              <a:t>художественными изделиями из керамики являются:</a:t>
            </a:r>
            <a:endParaRPr lang="ru-RU" sz="1400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А) 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гжельская керамика, </a:t>
            </a:r>
            <a:r>
              <a:rPr lang="ru-RU" sz="1400" dirty="0" err="1">
                <a:solidFill>
                  <a:srgbClr val="000000"/>
                </a:solidFill>
                <a:latin typeface="Open Sans"/>
              </a:rPr>
              <a:t>скопинская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 керамика, дымковская игрушка;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Б) </a:t>
            </a:r>
            <a:r>
              <a:rPr lang="ru-RU" sz="1400" dirty="0" err="1">
                <a:solidFill>
                  <a:srgbClr val="000000"/>
                </a:solidFill>
                <a:latin typeface="Open Sans"/>
              </a:rPr>
              <a:t>богородские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 изделия, абрамцево-кудринские изделия;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В) 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хохломские, </a:t>
            </a:r>
            <a:r>
              <a:rPr lang="ru-RU" sz="1400" dirty="0" err="1">
                <a:solidFill>
                  <a:srgbClr val="000000"/>
                </a:solidFill>
                <a:latin typeface="Open Sans"/>
              </a:rPr>
              <a:t>федоскинские</a:t>
            </a:r>
            <a:r>
              <a:rPr lang="ru-RU" sz="1400" dirty="0">
                <a:solidFill>
                  <a:srgbClr val="000000"/>
                </a:solidFill>
                <a:latin typeface="Open Sans"/>
              </a:rPr>
              <a:t>, вологодские </a:t>
            </a:r>
            <a:r>
              <a:rPr lang="ru-RU" sz="1400" dirty="0" smtClean="0">
                <a:solidFill>
                  <a:srgbClr val="000000"/>
                </a:solidFill>
                <a:latin typeface="Open Sans"/>
              </a:rPr>
              <a:t>изделия.</a:t>
            </a:r>
            <a:endParaRPr lang="ru-RU" sz="14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2708" y="2437008"/>
            <a:ext cx="117621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B050"/>
                </a:solidFill>
              </a:rPr>
              <a:t>Вопрос </a:t>
            </a:r>
            <a:r>
              <a:rPr lang="ru-RU" b="1" dirty="0" smtClean="0">
                <a:solidFill>
                  <a:srgbClr val="00B050"/>
                </a:solidFill>
              </a:rPr>
              <a:t>6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6346" y="4581688"/>
            <a:ext cx="4374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OpenSans"/>
              </a:rPr>
              <a:t>К </a:t>
            </a:r>
            <a:r>
              <a:rPr lang="ru-RU" sz="1400" dirty="0" smtClean="0">
                <a:solidFill>
                  <a:srgbClr val="000000"/>
                </a:solidFill>
                <a:latin typeface="OpenSans"/>
              </a:rPr>
              <a:t>какому народному промыслу относится изделие</a:t>
            </a:r>
            <a:endParaRPr lang="ru-RU" sz="1400" dirty="0"/>
          </a:p>
        </p:txBody>
      </p:sp>
      <p:pic>
        <p:nvPicPr>
          <p:cNvPr id="2050" name="Picture 2" descr="https://fhd.videouroki.net/tests/5176/image_5cc9b7b240c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74" y="4284275"/>
            <a:ext cx="2522902" cy="20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1025" y="4889465"/>
            <a:ext cx="369479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OpenSans"/>
              </a:rPr>
              <a:t>А)Гжельская </a:t>
            </a:r>
            <a:r>
              <a:rPr lang="ru-RU" sz="1400" dirty="0">
                <a:solidFill>
                  <a:srgbClr val="000000"/>
                </a:solidFill>
                <a:latin typeface="OpenSans"/>
              </a:rPr>
              <a:t>посуда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OpenSans"/>
              </a:rPr>
              <a:t>Б) Хохломская </a:t>
            </a:r>
            <a:r>
              <a:rPr lang="ru-RU" sz="1400" dirty="0">
                <a:solidFill>
                  <a:srgbClr val="000000"/>
                </a:solidFill>
                <a:latin typeface="OpenSans"/>
              </a:rPr>
              <a:t>посуда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OpenSans"/>
              </a:rPr>
              <a:t>В)Городецкая </a:t>
            </a:r>
            <a:r>
              <a:rPr lang="ru-RU" sz="1400" dirty="0">
                <a:solidFill>
                  <a:srgbClr val="000000"/>
                </a:solidFill>
                <a:latin typeface="OpenSans"/>
              </a:rPr>
              <a:t>посуда</a:t>
            </a:r>
          </a:p>
          <a:p>
            <a:r>
              <a:rPr lang="ru-RU" dirty="0">
                <a:solidFill>
                  <a:srgbClr val="000000"/>
                </a:solidFill>
                <a:latin typeface="OpenSans"/>
              </a:rPr>
              <a:t/>
            </a:r>
            <a:br>
              <a:rPr lang="ru-RU" dirty="0">
                <a:solidFill>
                  <a:srgbClr val="000000"/>
                </a:solidFill>
                <a:latin typeface="OpenSans"/>
              </a:rPr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73328" y="1969514"/>
            <a:ext cx="40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Работы сдать до 15.11.2021 г.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4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590" y="3867195"/>
            <a:ext cx="58829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Майолика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имеет пористый черепок,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водопоглощение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около 15 %, изделия имеют гладкую поверхность, блеск, малую толщину стенок, покрываются цветными глазурями и могут иметь декоративные рельефные украшения. Для изготовления майолики применяется литьё.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94791" y="3867195"/>
            <a:ext cx="54848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Гончарная керамика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имеет черепок красно-коричневого цвета (используются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красножгущиеся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глины), большой пористости,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водопоглощение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18 %. Изделия могут покрываться бесцветными глазурями, расписываются цветными глиняными красками — ангобами.</a:t>
            </a:r>
          </a:p>
        </p:txBody>
      </p:sp>
      <p:pic>
        <p:nvPicPr>
          <p:cNvPr id="2050" name="Picture 2" descr="https://upload.wikimedia.org/wikipedia/commons/thumb/c/cb/BLW_Dish_with_man_on_horseback.jpg/800px-BLW_Dish_with_man_on_horse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8" y="169328"/>
            <a:ext cx="3573942" cy="349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³Ð¾Ð½ÑÐ°ÑÐ½Ð°Ñ ÐºÐµÑÐ°Ð¼Ð¸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22" y="169327"/>
            <a:ext cx="4225012" cy="36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3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6043" y="280342"/>
            <a:ext cx="207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ГЖЕЛЬ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3299" y="754369"/>
            <a:ext cx="5320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Старинный гончарный промысел, расположенный недалеко от Москвы, самый крупный из всех художественных промыслов.</a:t>
            </a:r>
          </a:p>
        </p:txBody>
      </p:sp>
      <p:pic>
        <p:nvPicPr>
          <p:cNvPr id="3074" name="Picture 2" descr="ÐÐ°ÑÑÐ¸Ð½ÐºÐ¸ Ð¿Ð¾ Ð·Ð°Ð¿ÑÐ¾ÑÑ Ð³Ð¶ÐµÐ»Ñ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43" y1="45503" x2="4429" y2="42681"/>
                        <a14:foregroundMark x1="5857" y1="41446" x2="9714" y2="40388"/>
                        <a14:foregroundMark x1="4857" y1="43210" x2="1714" y2="47795"/>
                        <a14:foregroundMark x1="6143" y1="42681" x2="6143" y2="42681"/>
                        <a14:foregroundMark x1="1714" y1="50265" x2="1714" y2="50265"/>
                        <a14:foregroundMark x1="3286" y1="54674" x2="3286" y2="54674"/>
                        <a14:foregroundMark x1="1714" y1="52557" x2="6429" y2="57496"/>
                        <a14:foregroundMark x1="4143" y1="58377" x2="7714" y2="58025"/>
                        <a14:foregroundMark x1="7429" y1="56614" x2="10714" y2="61728"/>
                        <a14:foregroundMark x1="10000" y1="67372" x2="9286" y2="66667"/>
                        <a14:foregroundMark x1="10714" y1="62081" x2="9857" y2="66667"/>
                        <a14:foregroundMark x1="3286" y1="58907" x2="3429" y2="57319"/>
                        <a14:foregroundMark x1="23714" y1="82363" x2="32714" y2="93122"/>
                        <a14:foregroundMark x1="25143" y1="90300" x2="21571" y2="85185"/>
                        <a14:foregroundMark x1="61714" y1="92769" x2="70714" y2="80423"/>
                        <a14:foregroundMark x1="69286" y1="77601" x2="65714" y2="77072"/>
                        <a14:foregroundMark x1="46000" y1="74074" x2="41714" y2="67549"/>
                        <a14:foregroundMark x1="62857" y1="71429" x2="66714" y2="65432"/>
                        <a14:foregroundMark x1="63857" y1="72663" x2="66714" y2="69841"/>
                        <a14:foregroundMark x1="76571" y1="88713" x2="79000" y2="79718"/>
                        <a14:foregroundMark x1="91000" y1="66314" x2="93571" y2="5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67" y="729074"/>
            <a:ext cx="6667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2663" y="5114086"/>
            <a:ext cx="2181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arial" panose="020B0604020202020204" pitchFamily="34" charset="0"/>
              </a:rPr>
              <a:t>Сувенир "Сани". Гжельский фарфор.</a:t>
            </a:r>
            <a:endParaRPr lang="ru-RU" sz="2000" i="1" dirty="0"/>
          </a:p>
        </p:txBody>
      </p:sp>
      <p:pic>
        <p:nvPicPr>
          <p:cNvPr id="3076" name="Picture 4" descr="ÐÐ°ÑÑÐ¸Ð½ÐºÐ¸ Ð¿Ð¾ Ð·Ð°Ð¿ÑÐ¾ÑÑ Ð³Ð¶ÐµÐ»Ñ ÑÑÐ²ÐµÐ½Ð¸Ñ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6396"/>
          <a:stretch/>
        </p:blipFill>
        <p:spPr bwMode="auto">
          <a:xfrm>
            <a:off x="821260" y="2447709"/>
            <a:ext cx="2932109" cy="36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03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32" y="107394"/>
            <a:ext cx="1188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Гжельские мастера создали нарядную посуду: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квасники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- декоративные кувшины с кольцевидным туловом, высокой куполообразной крышкой, длинным изогнутым носиком, скульптурной ручкой, часто на четырех массивных округлых ножках;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кумганы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подобные же сосуды, но без сквозного отверстия в корпусе;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кувшины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рукомои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кружки-шутихи, «напейся - не облейся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блюда, тарелк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и другие изделия, украшенные орнаментальной и сюжетной росписью, исполненной зеленой, желтой, синей и фиолетово-коричневой красками по белому фону.</a:t>
            </a:r>
          </a:p>
        </p:txBody>
      </p:sp>
      <p:pic>
        <p:nvPicPr>
          <p:cNvPr id="4098" name="Picture 2" descr="ÐÐ°ÑÑÐ¸Ð½ÐºÐ¸ Ð¿Ð¾ Ð·Ð°Ð¿ÑÐ¾ÑÑ Ð³Ð¶ÐµÐ»Ñ ÐºÑÐ¼Ð³Ð°Ð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24" y="2761689"/>
            <a:ext cx="3527461" cy="352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Ð³Ð¶ÐµÐ»Ñ ÐºÐ²Ð°ÑÐ½Ð¸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2" y="2697235"/>
            <a:ext cx="3609654" cy="360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8281" y="5763531"/>
            <a:ext cx="145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КУМГАН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412" y="5763532"/>
            <a:ext cx="164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КВАСНИК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ÐÐ°ÑÑÐ¸Ð½ÐºÐ¸ Ð¿Ð¾ Ð·Ð°Ð¿ÑÐ¾ÑÑ Ð³Ð¶ÐµÐ»Ñ Ð½Ð°Ð¿ÐµÐ¹ÑÑ Ð½Ðµ Ð¾Ð±Ð»ÐµÐ¹Ñ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" b="100000" l="0" r="56667">
                        <a14:foregroundMark x1="13167" y1="87273" x2="8667" y2="78409"/>
                        <a14:foregroundMark x1="39833" y1="39318" x2="40833" y2="29318"/>
                        <a14:foregroundMark x1="14333" y1="12955" x2="17000" y2="14091"/>
                        <a14:foregroundMark x1="35000" y1="9773" x2="36000" y2="7955"/>
                        <a14:foregroundMark x1="7833" y1="76818" x2="7167" y2="73636"/>
                        <a14:foregroundMark x1="12167" y1="49545" x2="16000" y2="40227"/>
                        <a14:foregroundMark x1="15333" y1="36364" x2="16000" y2="26591"/>
                        <a14:foregroundMark x1="43167" y1="57727" x2="45333" y2="66136"/>
                        <a14:foregroundMark x1="42833" y1="80000" x2="45333" y2="72727"/>
                        <a14:foregroundMark x1="43667" y1="72500" x2="43000" y2="77500"/>
                        <a14:foregroundMark x1="44667" y1="71136" x2="44333" y2="57273"/>
                        <a14:foregroundMark x1="44167" y1="61136" x2="44667" y2="67045"/>
                        <a14:foregroundMark x1="44167" y1="60000" x2="45500" y2="65682"/>
                        <a14:foregroundMark x1="45667" y1="66591" x2="45000" y2="71364"/>
                        <a14:foregroundMark x1="36500" y1="92500" x2="18333" y2="93636"/>
                        <a14:foregroundMark x1="6833" y1="66136" x2="7167" y2="60227"/>
                        <a14:foregroundMark x1="12333" y1="52273" x2="16000" y2="31364"/>
                        <a14:foregroundMark x1="10167" y1="54091" x2="14667" y2="42045"/>
                        <a14:foregroundMark x1="16000" y1="42955" x2="15833" y2="25000"/>
                        <a14:backgroundMark x1="38333" y1="26818" x2="38667" y2="31591"/>
                        <a14:backgroundMark x1="38500" y1="25000" x2="38167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1" r="47172"/>
          <a:stretch/>
        </p:blipFill>
        <p:spPr bwMode="auto">
          <a:xfrm>
            <a:off x="7843309" y="2877264"/>
            <a:ext cx="2515203" cy="334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8768" y="5348032"/>
            <a:ext cx="2208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«напейся – не облейся»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6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6929" y="257225"/>
            <a:ext cx="3042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СКОПИНО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653" y="759506"/>
            <a:ext cx="11630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Среди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очагов народного художественного гончарства уникален промысел декоративной керамики, находящийся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Скопин Рязанской области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Первое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упоминание 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Скопинском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гончарном промысле встречается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1640 году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Свой неповторимый стиль искусство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скопинских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мастеров приобрело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1860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Ольга\Desktop\презентации\худ. керамика\скопино\1450755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8" y="2444707"/>
            <a:ext cx="4904200" cy="36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Ольга\Desktop\презентации\худ. керамика\скопино\sk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70" y="2454507"/>
            <a:ext cx="5255517" cy="36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0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171" y="418577"/>
            <a:ext cx="42158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середины XIX в. 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глазури здесь не применялись, а делали обычные черные (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синюшки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обварные горшки. С освоением глазурования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скопинские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изделия стали </a:t>
            </a:r>
            <a:r>
              <a:rPr lang="ru-RU" sz="2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яркими, декоративными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Обычная бытовая посуда </a:t>
            </a:r>
            <a:r>
              <a:rPr lang="ru-RU" sz="24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скопинских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гончаров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начала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веков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выполнена из светлой глины, имеет мягкие очертания, края часто заканчивают фестончатые «оборочки».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Ð¡Ð¾Ð²ÑÐµÐ¼ÐµÐ½Ð½ÑÐµ ÑÐºÐ¾Ð¿Ð¸Ð½ÑÐºÐ¸Ðµ ÐºÐµÑÐ°Ð¼Ð¸ÑÐµÑÐºÐ¸Ðµ ÑÐ°Ð¹Ð½Ð¸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8577"/>
            <a:ext cx="4150566" cy="55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¡ÐºÐ¾Ð¿Ð¸Ð½ÑÐºÐ°Ñ ÐºÐµÑÐ°Ð¼Ð¸Ðº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r="12259"/>
          <a:stretch/>
        </p:blipFill>
        <p:spPr bwMode="auto">
          <a:xfrm>
            <a:off x="8803907" y="418577"/>
            <a:ext cx="3042198" cy="554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48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7214" y="223731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КЕРАМИЧЕСКИЕ ИГРУШКИ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5515" y="746951"/>
            <a:ext cx="10678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История русской глиняной игрушки начинается со II тысячелетия до н.э. </a:t>
            </a:r>
          </a:p>
        </p:txBody>
      </p:sp>
      <p:pic>
        <p:nvPicPr>
          <p:cNvPr id="7170" name="Picture 2" descr="ÐÐ°ÑÑÐ¸Ð½ÐºÐ¸ Ð¿Ð¾ Ð·Ð°Ð¿ÑÐ¾ÑÑ ÐºÐµÑÐ°Ð¼Ð¸ÑÐµÑÐºÐ¸Ðµ Ð¸Ð³ÑÑÑ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3" y="1461753"/>
            <a:ext cx="5824606" cy="438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ÐÐ°ÑÑÐ¸Ð½ÐºÐ¸ Ð¿Ð¾ Ð·Ð°Ð¿ÑÐ¾ÑÑ ÐºÐµÑÐ°Ð¼Ð¸ÑÐµÑÐºÐ¸Ðµ Ð¸Ð³ÑÑÑ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ºÐµÑÐ°Ð¼Ð¸ÑÐµÑÐºÐ¸Ðµ Ð¸Ð³ÑÑÑ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8598" r="19015" b="6218"/>
          <a:stretch/>
        </p:blipFill>
        <p:spPr bwMode="auto">
          <a:xfrm>
            <a:off x="7726165" y="1640041"/>
            <a:ext cx="3328045" cy="40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3719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491</TotalTime>
  <Words>1625</Words>
  <Application>Microsoft Office PowerPoint</Application>
  <PresentationFormat>Широкоэкранный</PresentationFormat>
  <Paragraphs>101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</vt:lpstr>
      <vt:lpstr>Arial Black</vt:lpstr>
      <vt:lpstr>Calibri</vt:lpstr>
      <vt:lpstr>Calibri Light</vt:lpstr>
      <vt:lpstr>Open Sans</vt:lpstr>
      <vt:lpstr>OpenSans</vt:lpstr>
      <vt:lpstr>Ретро</vt:lpstr>
      <vt:lpstr>11.11.2021 МДК 01.01 Розничная торговля непродовольственными товарами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Выполните тестовое задание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Венедиктова</cp:lastModifiedBy>
  <cp:revision>39</cp:revision>
  <dcterms:created xsi:type="dcterms:W3CDTF">2018-03-28T15:01:04Z</dcterms:created>
  <dcterms:modified xsi:type="dcterms:W3CDTF">2021-11-22T11:21:24Z</dcterms:modified>
</cp:coreProperties>
</file>