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6" r:id="rId3"/>
    <p:sldId id="256" r:id="rId4"/>
    <p:sldId id="267" r:id="rId5"/>
    <p:sldId id="269" r:id="rId6"/>
    <p:sldId id="270" r:id="rId7"/>
    <p:sldId id="268" r:id="rId8"/>
    <p:sldId id="257" r:id="rId9"/>
    <p:sldId id="258" r:id="rId10"/>
    <p:sldId id="259" r:id="rId11"/>
    <p:sldId id="264" r:id="rId12"/>
    <p:sldId id="265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102"/>
    <a:srgbClr val="FF9D00"/>
    <a:srgbClr val="FF6702"/>
    <a:srgbClr val="FF3305"/>
    <a:srgbClr val="CF3E00"/>
    <a:srgbClr val="236F7A"/>
    <a:srgbClr val="EEB42D"/>
    <a:srgbClr val="570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0" autoAdjust="0"/>
    <p:restoredTop sz="94600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467600" cy="1371600"/>
          </a:xfrm>
        </p:spPr>
        <p:txBody>
          <a:bodyPr/>
          <a:lstStyle>
            <a:lvl1pPr algn="r">
              <a:lnSpc>
                <a:spcPct val="80000"/>
              </a:lnSpc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0386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1722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BA211-6762-4817-A291-387AF4C42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14234-D43D-4F3C-A13A-B38F45985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19850" y="304800"/>
            <a:ext cx="18859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5054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A99E-A641-4256-BFB3-78B9446B8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ECDE9-E47C-4142-B0A2-9B29ACF68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D4E37-32BF-4DE5-9B4D-7053AEB46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DC718-8DF1-4B1A-A084-CD5290308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2D138-C040-4749-8056-7C619A91B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0CC0-4E5D-4E8D-B85E-DBC46FEB9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C2A70-0B6A-488B-AF73-300D4AB27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0F061-0E41-48A5-9837-9341DAB49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83906-260E-495D-BF5B-85DD6F780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54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096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096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096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8C1DC55C-F17E-4CB6-A675-32EE182BF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Stas_Mihajlov-Geroi_Rossii_moej-spaces.r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zeta-tejkovo.ru/" TargetMode="External"/><Relationship Id="rId2" Type="http://schemas.openxmlformats.org/officeDocument/2006/relationships/hyperlink" Target="http://www.warheroes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31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9.png"/><Relationship Id="rId5" Type="http://schemas.openxmlformats.org/officeDocument/2006/relationships/image" Target="../media/image32.png"/><Relationship Id="rId15" Type="http://schemas.openxmlformats.org/officeDocument/2006/relationships/image" Target="../media/image38.png"/><Relationship Id="rId10" Type="http://schemas.openxmlformats.org/officeDocument/2006/relationships/image" Target="../media/image18.png"/><Relationship Id="rId4" Type="http://schemas.openxmlformats.org/officeDocument/2006/relationships/image" Target="../media/image23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User\Рабочий стол\100_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96545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2411413" y="2420938"/>
            <a:ext cx="6046787" cy="1800225"/>
          </a:xfrm>
        </p:spPr>
        <p:txBody>
          <a:bodyPr/>
          <a:lstStyle/>
          <a:p>
            <a:pPr algn="ctr"/>
            <a:r>
              <a:rPr lang="ru-RU" sz="3600" dirty="0" smtClean="0">
                <a:latin typeface="Arial" charset="0"/>
              </a:rPr>
              <a:t>  </a:t>
            </a:r>
            <a:r>
              <a:rPr lang="ru-RU" sz="2800" b="1" dirty="0" smtClean="0">
                <a:latin typeface="French Script MT" pitchFamily="66" charset="0"/>
              </a:rPr>
              <a:t>«Героическое прошлое </a:t>
            </a:r>
            <a:br>
              <a:rPr lang="ru-RU" sz="2800" b="1" dirty="0" smtClean="0">
                <a:latin typeface="French Script MT" pitchFamily="66" charset="0"/>
              </a:rPr>
            </a:br>
            <a:r>
              <a:rPr lang="ru-RU" sz="2800" b="1" dirty="0" smtClean="0">
                <a:latin typeface="French Script MT" pitchFamily="66" charset="0"/>
              </a:rPr>
              <a:t>г.Тейково»</a:t>
            </a:r>
          </a:p>
        </p:txBody>
      </p:sp>
      <p:sp>
        <p:nvSpPr>
          <p:cNvPr id="13316" name="Rectangle 8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4941888"/>
            <a:ext cx="5976938" cy="143986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1800" dirty="0" smtClean="0"/>
              <a:t>Ивановская область. г.Тейково п. </a:t>
            </a:r>
            <a:r>
              <a:rPr lang="ru-RU" sz="1800" dirty="0" err="1" smtClean="0"/>
              <a:t>Грозилово</a:t>
            </a:r>
            <a:endParaRPr lang="ru-RU" sz="1800" dirty="0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1800" dirty="0" smtClean="0"/>
              <a:t>Директор:  Тюленева Ф.С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1800" dirty="0" smtClean="0"/>
              <a:t>Сайт:</a:t>
            </a:r>
            <a:r>
              <a:rPr lang="en-US" sz="1800" dirty="0" smtClean="0"/>
              <a:t>www</a:t>
            </a:r>
            <a:r>
              <a:rPr lang="ru-RU" sz="1800" dirty="0" smtClean="0"/>
              <a:t>.</a:t>
            </a:r>
            <a:r>
              <a:rPr lang="en-US" sz="1800" dirty="0" smtClean="0"/>
              <a:t> npu19 </a:t>
            </a:r>
            <a:r>
              <a:rPr lang="ru-RU" sz="1800" dirty="0" smtClean="0"/>
              <a:t>.</a:t>
            </a:r>
            <a:r>
              <a:rPr lang="en-US" sz="1800" dirty="0" err="1" smtClean="0"/>
              <a:t>ru</a:t>
            </a:r>
            <a:endParaRPr lang="ru-RU" sz="1800" dirty="0" smtClean="0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3059832" y="404664"/>
            <a:ext cx="5715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Областное государственное бюджетное </a:t>
            </a:r>
          </a:p>
          <a:p>
            <a:pPr algn="ctr"/>
            <a:r>
              <a:rPr lang="ru-RU" sz="1400" b="1" dirty="0" smtClean="0"/>
              <a:t>Профессиональное образовательное учреждение ТЕЙКОВСКИЙ МНОГОПРОФИЛЬНЫ КОЛЛЕДЖ</a:t>
            </a:r>
            <a:endParaRPr lang="ru-RU" sz="1400" b="1" dirty="0"/>
          </a:p>
        </p:txBody>
      </p:sp>
      <p:pic>
        <p:nvPicPr>
          <p:cNvPr id="9" name="Stas_Mihajlov-Geroi_Rossii_moej-spaces.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500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6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8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8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8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800"/>
                            </p:stCondLst>
                            <p:childTnLst>
                              <p:par>
                                <p:cTn id="4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800"/>
                            </p:stCondLst>
                            <p:childTnLst>
                              <p:par>
                                <p:cTn id="5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6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315" grpId="0"/>
      <p:bldP spid="1331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2"/>
          <p:cNvSpPr>
            <a:spLocks noGrp="1"/>
          </p:cNvSpPr>
          <p:nvPr>
            <p:ph idx="1"/>
          </p:nvPr>
        </p:nvSpPr>
        <p:spPr>
          <a:xfrm>
            <a:off x="755650" y="333375"/>
            <a:ext cx="7543800" cy="4495800"/>
          </a:xfrm>
        </p:spPr>
        <p:txBody>
          <a:bodyPr/>
          <a:lstStyle/>
          <a:p>
            <a:pPr eaLnBrk="1" hangingPunct="1"/>
            <a:r>
              <a:rPr lang="ru-RU" sz="2400" smtClean="0"/>
              <a:t>За свои 70 лет я многое повидал: объехал всю Европу, был в Африке, Америке, Азии, написал десятки книг, но нет для меня ничего более дорогого, чем воспоминания о детстве. Этим летом я вновь побывал в родном Тейкове. И увез домой старый утюг и стеклянную керосиновую лампу моей бабушки, которые перешли к ней от прошлых поколений. </a:t>
            </a:r>
          </a:p>
          <a:p>
            <a:pPr eaLnBrk="1" hangingPunct="1"/>
            <a:r>
              <a:rPr lang="ru-RU" sz="2400" smtClean="0"/>
              <a:t> Несмотря на то, что нам в детстве всего не хватало, что мы жили в основном  на хлебе и картошке, мы были счастливы. Счастливы самим детством, которое было светлым, чистым и радостным.</a:t>
            </a:r>
          </a:p>
        </p:txBody>
      </p:sp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6732588" y="5657850"/>
            <a:ext cx="2411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1200"/>
          </a:p>
        </p:txBody>
      </p:sp>
      <p:pic>
        <p:nvPicPr>
          <p:cNvPr id="22531" name="Picture 4" descr="9mai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5362575"/>
            <a:ext cx="30289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68313" y="5292725"/>
            <a:ext cx="127523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/>
              <a:t>Память о поэте – земляке Владимире Михайловиче Смирнове </a:t>
            </a:r>
            <a:endParaRPr lang="ru-RU"/>
          </a:p>
          <a:p>
            <a:r>
              <a:rPr lang="cs-CZ"/>
              <a:t>навсегда сохранится в наших сердцах. Для увековечения его памяти</a:t>
            </a:r>
            <a:endParaRPr lang="ru-RU"/>
          </a:p>
          <a:p>
            <a:r>
              <a:rPr lang="cs-CZ"/>
              <a:t> по инициативе президиума Тейковского городского совета ветеранов учреждена премия с вручением Диплома</a:t>
            </a:r>
            <a:endParaRPr lang="ru-RU"/>
          </a:p>
          <a:p>
            <a:r>
              <a:rPr lang="cs-CZ"/>
              <a:t>«Лауреат премии имени земляка поэта В.В. Смирнова» </a:t>
            </a:r>
          </a:p>
        </p:txBody>
      </p:sp>
    </p:spTree>
  </p:cSld>
  <p:clrMapOvr>
    <a:masterClrMapping/>
  </p:clrMapOvr>
  <p:transition advClick="0" advTm="361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16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1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260"/>
                            </p:stCondLst>
                            <p:childTnLst>
                              <p:par>
                                <p:cTn id="3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210"/>
                            </p:stCondLst>
                            <p:childTnLst>
                              <p:par>
                                <p:cTn id="4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Музейные материалы</a:t>
            </a:r>
            <a:br>
              <a:rPr lang="ru-RU" smtClean="0"/>
            </a:br>
            <a:endParaRPr lang="ru-RU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067944" y="3453002"/>
            <a:ext cx="4880804" cy="3253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7504" y="857634"/>
            <a:ext cx="4608512" cy="3456384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0" y="4192096"/>
            <a:ext cx="3779912" cy="2519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076055" y="1052736"/>
            <a:ext cx="3784145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</p:cSld>
  <p:clrMapOvr>
    <a:masterClrMapping/>
  </p:clrMapOvr>
  <p:transition advClick="0" advTm="7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6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6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6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Материалы взяты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ru.wikipedia.org</a:t>
            </a:r>
            <a:endParaRPr lang="ru-RU" smtClean="0"/>
          </a:p>
          <a:p>
            <a:pPr eaLnBrk="1" hangingPunct="1"/>
            <a:r>
              <a:rPr lang="en-US" smtClean="0">
                <a:hlinkClick r:id="rId2"/>
              </a:rPr>
              <a:t>www.warheroes.ru</a:t>
            </a:r>
            <a:endParaRPr lang="ru-RU" smtClean="0"/>
          </a:p>
          <a:p>
            <a:pPr eaLnBrk="1" hangingPunct="1"/>
            <a:r>
              <a:rPr lang="en-US" smtClean="0">
                <a:hlinkClick r:id="rId3"/>
              </a:rPr>
              <a:t>www.gazeta-tejkovo.ru</a:t>
            </a:r>
            <a:endParaRPr lang="ru-RU" smtClean="0"/>
          </a:p>
          <a:p>
            <a:pPr eaLnBrk="1" hangingPunct="1"/>
            <a:r>
              <a:rPr lang="en-US" smtClean="0"/>
              <a:t>images.yandex.ru</a:t>
            </a:r>
            <a:endParaRPr lang="ru-RU" smtClean="0"/>
          </a:p>
          <a:p>
            <a:pPr eaLnBrk="1" hangingPunct="1"/>
            <a:r>
              <a:rPr lang="en-US" smtClean="0"/>
              <a:t>nnov.kp.ru</a:t>
            </a:r>
            <a:endParaRPr lang="ru-RU" smtClean="0"/>
          </a:p>
        </p:txBody>
      </p:sp>
    </p:spTree>
  </p:cSld>
  <p:clrMapOvr>
    <a:masterClrMapping/>
  </p:clrMapOvr>
  <p:transition advClick="0" advTm="6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4341" name="Rectangl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49275"/>
            <a:ext cx="7740650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87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43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95747" y="1062046"/>
            <a:ext cx="7330881" cy="1950535"/>
          </a:xfrm>
          <a:prstGeom prst="rect">
            <a:avLst/>
          </a:prstGeom>
        </p:spPr>
        <p:txBody>
          <a:bodyPr>
            <a:spAutoFit/>
            <a:scene3d>
              <a:camera prst="isometricOffAxis2Lef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/>
                <a:solidFill>
                  <a:schemeClr val="accent3"/>
                </a:solidFill>
              </a:rPr>
              <a:t>Тейково любимый город мой.</a:t>
            </a:r>
          </a:p>
          <a:p>
            <a:pPr algn="ctr">
              <a:defRPr/>
            </a:pPr>
            <a:r>
              <a:rPr lang="ru-RU" sz="2400" b="1" dirty="0">
                <a:ln/>
                <a:solidFill>
                  <a:schemeClr val="accent3"/>
                </a:solidFill>
              </a:rPr>
              <a:t>Ты родина моя,</a:t>
            </a:r>
          </a:p>
          <a:p>
            <a:pPr algn="ctr">
              <a:defRPr/>
            </a:pPr>
            <a:r>
              <a:rPr lang="ru-RU" sz="2400" b="1" dirty="0">
                <a:ln/>
                <a:solidFill>
                  <a:schemeClr val="accent3"/>
                </a:solidFill>
              </a:rPr>
              <a:t>Ты для меня – герой.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684213" y="3336925"/>
            <a:ext cx="82089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/>
              <a:t>И навсегда пусть небо голубое</a:t>
            </a:r>
          </a:p>
          <a:p>
            <a:pPr algn="ctr"/>
            <a:r>
              <a:rPr lang="ru-RU" sz="2000" b="1"/>
              <a:t>Сияет памятью святою,</a:t>
            </a:r>
          </a:p>
          <a:p>
            <a:pPr algn="ctr"/>
            <a:r>
              <a:rPr lang="ru-RU" sz="2000" b="1"/>
              <a:t>Тех страшных лет</a:t>
            </a:r>
          </a:p>
          <a:p>
            <a:pPr algn="ctr"/>
            <a:r>
              <a:rPr lang="ru-RU" sz="2000" b="1"/>
              <a:t>И тех времен,</a:t>
            </a:r>
          </a:p>
          <a:p>
            <a:pPr algn="ctr"/>
            <a:r>
              <a:rPr lang="ru-RU" sz="2000" b="1"/>
              <a:t>Пусть реет  триколор знамен.</a:t>
            </a:r>
          </a:p>
          <a:p>
            <a:pPr algn="ctr"/>
            <a:r>
              <a:rPr lang="ru-RU" sz="2000" b="1"/>
              <a:t>Желаю мира я тебе,</a:t>
            </a:r>
          </a:p>
          <a:p>
            <a:pPr algn="ctr"/>
            <a:r>
              <a:rPr lang="ru-RU" sz="2000" b="1"/>
              <a:t>Ведь ты один на всей земле.</a:t>
            </a:r>
          </a:p>
        </p:txBody>
      </p:sp>
    </p:spTree>
  </p:cSld>
  <p:clrMapOvr>
    <a:masterClrMapping/>
  </p:clrMapOvr>
  <p:transition advClick="0" advTm="115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143000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Стойко сражались тейковчане.</a:t>
            </a:r>
            <a:br>
              <a:rPr lang="ru-RU" sz="3600" smtClean="0"/>
            </a:br>
            <a:r>
              <a:rPr lang="ru-RU" sz="1200" smtClean="0"/>
              <a:t>Двенадцать земляков были удостоены почетного звания Героя Советского Союза.</a:t>
            </a:r>
            <a:r>
              <a:rPr lang="ru-RU" sz="2000" smtClean="0"/>
              <a:t> </a:t>
            </a:r>
            <a:endParaRPr lang="ru-RU" sz="360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00758" y="1570399"/>
            <a:ext cx="4299234" cy="25922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100" dirty="0"/>
          </a:p>
          <a:p>
            <a:pPr algn="ctr">
              <a:defRPr/>
            </a:pP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1570398"/>
            <a:ext cx="4392488" cy="25786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5109" y="4162687"/>
            <a:ext cx="4284883" cy="2434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4162687"/>
            <a:ext cx="4392488" cy="2434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313" y="1917700"/>
            <a:ext cx="1265237" cy="1871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5513" y="1917700"/>
            <a:ext cx="1266825" cy="1871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907704" y="1786423"/>
            <a:ext cx="2376264" cy="21602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ysClr val="windowText" lastClr="000000"/>
                </a:solidFill>
              </a:rPr>
              <a:t>Андронов Василий Антонович</a:t>
            </a:r>
          </a:p>
          <a:p>
            <a:pPr algn="ctr">
              <a:defRPr/>
            </a:pPr>
            <a:r>
              <a:rPr lang="ru-RU" sz="1000" dirty="0">
                <a:solidFill>
                  <a:sysClr val="windowText" lastClr="000000"/>
                </a:solidFill>
              </a:rPr>
              <a:t>С группой разведчиков был окружен противником. Они вели неравный бой. Был тяжело ранен, но остался жив. Умер в 1946 г.</a:t>
            </a:r>
          </a:p>
          <a:p>
            <a:pPr algn="ctr">
              <a:defRPr/>
            </a:pPr>
            <a:r>
              <a:rPr lang="ru-RU" sz="1000" dirty="0">
                <a:solidFill>
                  <a:sysClr val="windowText" lastClr="000000"/>
                </a:solidFill>
              </a:rPr>
              <a:t> Награждён орденом Ленина, медалями.</a:t>
            </a:r>
          </a:p>
          <a:p>
            <a:pPr algn="ctr">
              <a:defRPr/>
            </a:pPr>
            <a:endParaRPr lang="ru-RU" sz="1000" dirty="0"/>
          </a:p>
          <a:p>
            <a:pPr algn="ctr">
              <a:defRPr/>
            </a:pPr>
            <a:endParaRPr lang="ru-RU" sz="1000" dirty="0"/>
          </a:p>
          <a:p>
            <a:pPr algn="ctr">
              <a:defRPr/>
            </a:pPr>
            <a:endParaRPr lang="ru-RU" sz="1000" dirty="0"/>
          </a:p>
        </p:txBody>
      </p:sp>
      <p:pic>
        <p:nvPicPr>
          <p:cNvPr id="164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9725" y="3300413"/>
            <a:ext cx="431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300192" y="1765145"/>
            <a:ext cx="2376264" cy="21602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err="1">
                <a:solidFill>
                  <a:sysClr val="windowText" lastClr="000000"/>
                </a:solidFill>
              </a:rPr>
              <a:t>Ястребцев</a:t>
            </a:r>
            <a:r>
              <a:rPr lang="ru-RU" sz="1000" b="1" dirty="0">
                <a:solidFill>
                  <a:sysClr val="windowText" lastClr="000000"/>
                </a:solidFill>
              </a:rPr>
              <a:t> Виктор Иванович</a:t>
            </a:r>
          </a:p>
          <a:p>
            <a:pPr algn="ctr">
              <a:defRPr/>
            </a:pPr>
            <a:r>
              <a:rPr lang="ru-RU" sz="1000" dirty="0">
                <a:solidFill>
                  <a:sysClr val="windowText" lastClr="000000"/>
                </a:solidFill>
              </a:rPr>
              <a:t>Воевал с первого дня, был трижды ранен. В ходе Корсунь-Шевченковской операции, обеспечивая успех атаки батальона, сержант Ястребцов повторил подвиг Александра Матросова. </a:t>
            </a:r>
          </a:p>
          <a:p>
            <a:pPr algn="ctr">
              <a:defRPr/>
            </a:pPr>
            <a:r>
              <a:rPr lang="ru-RU" sz="1000" dirty="0">
                <a:solidFill>
                  <a:sysClr val="windowText" lastClr="000000"/>
                </a:solidFill>
              </a:rPr>
              <a:t>Награждён орденом Ленина.</a:t>
            </a:r>
          </a:p>
        </p:txBody>
      </p:sp>
      <p:pic>
        <p:nvPicPr>
          <p:cNvPr id="16407" name="Рисунок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81138" y="3354388"/>
            <a:ext cx="190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8" name="Рисунок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9288" y="3306763"/>
            <a:ext cx="190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2338" y="3571875"/>
            <a:ext cx="4333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1013" y="4440238"/>
            <a:ext cx="1239837" cy="187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9" name="Прямоугольник 18"/>
          <p:cNvSpPr/>
          <p:nvPr/>
        </p:nvSpPr>
        <p:spPr>
          <a:xfrm>
            <a:off x="1907704" y="4310537"/>
            <a:ext cx="2376264" cy="213896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ysClr val="windowText" lastClr="000000"/>
                </a:solidFill>
              </a:rPr>
              <a:t>Дельцов Павел Андреевич</a:t>
            </a:r>
          </a:p>
          <a:p>
            <a:pPr algn="ctr">
              <a:defRPr/>
            </a:pPr>
            <a:r>
              <a:rPr lang="ru-RU" sz="1000" dirty="0">
                <a:solidFill>
                  <a:sysClr val="windowText" lastClr="000000"/>
                </a:solidFill>
              </a:rPr>
              <a:t>Был призван в Красную Армию в 1935 г. Встретил войну в звании старшего лейтенанта ВВС. На своем самолете совершил 289 боевых вылетов, 90 раз летал в разведку в тыл врага. Войну закончил в Берлине. </a:t>
            </a:r>
          </a:p>
          <a:p>
            <a:pPr algn="ctr">
              <a:defRPr/>
            </a:pPr>
            <a:r>
              <a:rPr lang="ru-RU" sz="1000" dirty="0">
                <a:solidFill>
                  <a:sysClr val="windowText" lastClr="000000"/>
                </a:solidFill>
              </a:rPr>
              <a:t>Награжден орденом Ленина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00192" y="4310537"/>
            <a:ext cx="2376264" cy="21389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ysClr val="windowText" lastClr="000000"/>
                </a:solidFill>
              </a:rPr>
              <a:t>Шаронов Борис Григорьевич </a:t>
            </a:r>
          </a:p>
          <a:p>
            <a:pPr algn="ctr">
              <a:defRPr/>
            </a:pPr>
            <a:r>
              <a:rPr lang="ru-RU" sz="1000" dirty="0">
                <a:solidFill>
                  <a:sysClr val="windowText" lastClr="000000"/>
                </a:solidFill>
              </a:rPr>
              <a:t>Сержант, командир отделения. При форсировании Вислы одним из первых достиг берега, заменил убитых командира взвода и командира роты, поднял роту в атаку.</a:t>
            </a:r>
          </a:p>
          <a:p>
            <a:pPr algn="ctr">
              <a:defRPr/>
            </a:pPr>
            <a:endParaRPr lang="ru-RU" sz="1000" dirty="0"/>
          </a:p>
        </p:txBody>
      </p:sp>
      <p:pic>
        <p:nvPicPr>
          <p:cNvPr id="1641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9725" y="6151563"/>
            <a:ext cx="4333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8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6375" y="5872163"/>
            <a:ext cx="1952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35513" y="4503738"/>
            <a:ext cx="1266825" cy="1871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6420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5938838"/>
            <a:ext cx="1952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1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6075" y="5970588"/>
            <a:ext cx="4333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2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58038" y="5984875"/>
            <a:ext cx="381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3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5983288"/>
            <a:ext cx="381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4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27988" y="5975350"/>
            <a:ext cx="381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5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19475" y="6167438"/>
            <a:ext cx="3841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6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32675" y="6238875"/>
            <a:ext cx="381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7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67538" y="6243638"/>
            <a:ext cx="381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62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0758" y="1570399"/>
            <a:ext cx="4299234" cy="25922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1570398"/>
            <a:ext cx="4392488" cy="257868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5109" y="4162687"/>
            <a:ext cx="4284883" cy="2434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4162687"/>
            <a:ext cx="4392488" cy="2434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1893888"/>
            <a:ext cx="1301750" cy="194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1835696" y="1735316"/>
            <a:ext cx="2448272" cy="21977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ysClr val="windowText" lastClr="000000"/>
                </a:solidFill>
              </a:rPr>
              <a:t>Нечаев Вячеслав Филиппович</a:t>
            </a:r>
          </a:p>
          <a:p>
            <a:pPr algn="ctr">
              <a:defRPr/>
            </a:pPr>
            <a:r>
              <a:rPr lang="ru-RU" sz="1000" dirty="0">
                <a:solidFill>
                  <a:sysClr val="windowText" lastClr="000000"/>
                </a:solidFill>
              </a:rPr>
              <a:t>В должности командира эскадрильи за год совершил 112 боевых вылетов. Вел разведку войск противника, штормовыми ударами нанес ему большие потери. Доставлял грузы партизанам Белоруссии.</a:t>
            </a:r>
          </a:p>
          <a:p>
            <a:pPr algn="ctr">
              <a:defRPr/>
            </a:pPr>
            <a:endParaRPr lang="ru-RU" sz="1000" dirty="0"/>
          </a:p>
        </p:txBody>
      </p:sp>
      <p:pic>
        <p:nvPicPr>
          <p:cNvPr id="174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900" y="3582988"/>
            <a:ext cx="43973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4488" y="3598863"/>
            <a:ext cx="3841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351213"/>
            <a:ext cx="1952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8688" y="1947863"/>
            <a:ext cx="1349375" cy="1857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6245781" y="4281149"/>
            <a:ext cx="2447279" cy="21977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ysClr val="windowText" lastClr="000000"/>
                </a:solidFill>
              </a:rPr>
              <a:t>Горелов Владимир Петрович</a:t>
            </a:r>
          </a:p>
          <a:p>
            <a:pPr algn="ctr">
              <a:defRPr/>
            </a:pPr>
            <a:r>
              <a:rPr lang="ru-RU" sz="1000" dirty="0">
                <a:solidFill>
                  <a:sysClr val="windowText" lastClr="000000"/>
                </a:solidFill>
              </a:rPr>
              <a:t>Родился в Тейкове в 1924 г. На фронте гвардии лейтенант командовал взводом противотанковых пушек. Отличился при освобождении г. Кривой Рог в 1944г.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45781" y="1735316"/>
            <a:ext cx="2447280" cy="21977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ysClr val="windowText" lastClr="000000"/>
                </a:solidFill>
              </a:rPr>
              <a:t>Куликов Василий Иванович</a:t>
            </a:r>
          </a:p>
          <a:p>
            <a:pPr algn="ctr">
              <a:defRPr/>
            </a:pPr>
            <a:r>
              <a:rPr lang="ru-RU" sz="1000" dirty="0">
                <a:solidFill>
                  <a:sysClr val="windowText" lastClr="000000"/>
                </a:solidFill>
              </a:rPr>
              <a:t>Летчик штурмовик, родился в 1923 г. В </a:t>
            </a:r>
            <a:r>
              <a:rPr lang="ru-RU" sz="1000" dirty="0" err="1">
                <a:solidFill>
                  <a:sysClr val="windowText" lastClr="000000"/>
                </a:solidFill>
              </a:rPr>
              <a:t>д.Москвино</a:t>
            </a:r>
            <a:r>
              <a:rPr lang="ru-RU" sz="1000" dirty="0">
                <a:solidFill>
                  <a:sysClr val="windowText" lastClr="000000"/>
                </a:solidFill>
              </a:rPr>
              <a:t>. Совершил 153 результативных боевых вылета на штурмовку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4281149"/>
            <a:ext cx="2448272" cy="21977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err="1">
                <a:solidFill>
                  <a:sysClr val="windowText" lastClr="000000"/>
                </a:solidFill>
              </a:rPr>
              <a:t>Сизов</a:t>
            </a:r>
            <a:r>
              <a:rPr lang="ru-RU" sz="1000" b="1" dirty="0">
                <a:solidFill>
                  <a:sysClr val="windowText" lastClr="000000"/>
                </a:solidFill>
              </a:rPr>
              <a:t> Борис Иванович</a:t>
            </a:r>
          </a:p>
          <a:p>
            <a:pPr algn="ctr">
              <a:defRPr/>
            </a:pPr>
            <a:r>
              <a:rPr lang="ru-RU" sz="1000" dirty="0">
                <a:solidFill>
                  <a:sysClr val="windowText" lastClr="000000"/>
                </a:solidFill>
              </a:rPr>
              <a:t>Родом из </a:t>
            </a:r>
            <a:r>
              <a:rPr lang="ru-RU" sz="1000" dirty="0" err="1">
                <a:solidFill>
                  <a:sysClr val="windowText" lastClr="000000"/>
                </a:solidFill>
              </a:rPr>
              <a:t>д.Москвино</a:t>
            </a:r>
            <a:r>
              <a:rPr lang="ru-RU" sz="1000" dirty="0">
                <a:solidFill>
                  <a:sysClr val="windowText" lastClr="000000"/>
                </a:solidFill>
              </a:rPr>
              <a:t> ., был учителем. В 1944 году назначен помощником начальника политотдела дивизии по комсомольской работе. 10 марта 1945 г. Погиб в неравном бою, организуя оборону штаба дивизии.</a:t>
            </a:r>
          </a:p>
        </p:txBody>
      </p:sp>
      <p:pic>
        <p:nvPicPr>
          <p:cNvPr id="1743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3405188"/>
            <a:ext cx="1952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0113" y="3582988"/>
            <a:ext cx="43973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4410075"/>
            <a:ext cx="1296987" cy="1939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744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8363" y="6053138"/>
            <a:ext cx="43973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6213" y="5940425"/>
            <a:ext cx="1952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2550" y="6073775"/>
            <a:ext cx="3841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4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113" y="6073775"/>
            <a:ext cx="381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5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3788" y="6269038"/>
            <a:ext cx="381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6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94000" y="6269038"/>
            <a:ext cx="381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3438" y="4508500"/>
            <a:ext cx="1325562" cy="18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7448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6588" y="5884863"/>
            <a:ext cx="1952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9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7763" y="6197600"/>
            <a:ext cx="3841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0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450" y="6181725"/>
            <a:ext cx="43973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51" name="Rectangle 43"/>
          <p:cNvSpPr>
            <a:spLocks noChangeArrowheads="1"/>
          </p:cNvSpPr>
          <p:nvPr/>
        </p:nvSpPr>
        <p:spPr bwMode="auto">
          <a:xfrm>
            <a:off x="107950" y="347663"/>
            <a:ext cx="106759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/>
              <a:t>ГЕРОЙ: </a:t>
            </a:r>
            <a:endParaRPr lang="ru-RU"/>
          </a:p>
          <a:p>
            <a:pPr algn="ctr"/>
            <a:r>
              <a:rPr lang="cs-CZ"/>
              <a:t>человек, совершающий подвиги, </a:t>
            </a:r>
            <a:endParaRPr lang="ru-RU"/>
          </a:p>
          <a:p>
            <a:pPr algn="ctr"/>
            <a:r>
              <a:rPr lang="cs-CZ"/>
              <a:t>необычный по своей храбрости, доблести, самоотверженности </a:t>
            </a:r>
          </a:p>
        </p:txBody>
      </p:sp>
    </p:spTree>
  </p:cSld>
  <p:clrMapOvr>
    <a:masterClrMapping/>
  </p:clrMapOvr>
  <p:transition advClick="0" advTm="173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7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7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00"/>
                            </p:stCondLst>
                            <p:childTnLst>
                              <p:par>
                                <p:cTn id="2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600"/>
                            </p:stCondLst>
                            <p:childTnLst>
                              <p:par>
                                <p:cTn id="4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600"/>
                            </p:stCondLst>
                            <p:childTnLst>
                              <p:par>
                                <p:cTn id="5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600"/>
                            </p:stCondLst>
                            <p:childTnLst>
                              <p:par>
                                <p:cTn id="6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0758" y="1570399"/>
            <a:ext cx="4299234" cy="25922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1570398"/>
            <a:ext cx="4392488" cy="25786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5109" y="4162687"/>
            <a:ext cx="4284883" cy="2434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4162687"/>
            <a:ext cx="4392488" cy="2434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1822450"/>
            <a:ext cx="1303338" cy="2087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1884473" y="1716310"/>
            <a:ext cx="2399496" cy="22887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ysClr val="windowText" lastClr="000000"/>
                </a:solidFill>
              </a:rPr>
              <a:t>Рыжов Александр Дмитриевич</a:t>
            </a:r>
          </a:p>
          <a:p>
            <a:pPr algn="ctr">
              <a:defRPr/>
            </a:pPr>
            <a:r>
              <a:rPr lang="ru-RU" sz="1000" dirty="0">
                <a:solidFill>
                  <a:sysClr val="windowText" lastClr="000000"/>
                </a:solidFill>
              </a:rPr>
              <a:t>Отличился в боях на </a:t>
            </a:r>
            <a:r>
              <a:rPr lang="ru-RU" sz="1000" dirty="0" err="1">
                <a:solidFill>
                  <a:sysClr val="windowText" lastClr="000000"/>
                </a:solidFill>
              </a:rPr>
              <a:t>Пулавском</a:t>
            </a:r>
            <a:r>
              <a:rPr lang="ru-RU" sz="1000" dirty="0">
                <a:solidFill>
                  <a:sysClr val="windowText" lastClr="000000"/>
                </a:solidFill>
              </a:rPr>
              <a:t> плацдарме в Польше. Был ранен, но остался в строю. Его батарея  самоходных установок подбила 3 танка, столько же штурмовых и 10 полевых орудий, несколько бронетранспортеров. Уничтожило много живой силы противника.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4235642"/>
            <a:ext cx="2399496" cy="22887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ysClr val="windowText" lastClr="000000"/>
                </a:solidFill>
              </a:rPr>
              <a:t>Шалимов Василий </a:t>
            </a:r>
            <a:r>
              <a:rPr lang="ru-RU" sz="1000" b="1" dirty="0" err="1">
                <a:solidFill>
                  <a:sysClr val="windowText" lastClr="000000"/>
                </a:solidFill>
              </a:rPr>
              <a:t>Поликарпович</a:t>
            </a:r>
            <a:r>
              <a:rPr lang="ru-RU" sz="1000" b="1" dirty="0">
                <a:solidFill>
                  <a:sysClr val="windowText" lastClr="000000"/>
                </a:solidFill>
              </a:rPr>
              <a:t> </a:t>
            </a:r>
            <a:endParaRPr lang="ru-RU" sz="1000" dirty="0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ru-RU" sz="1000" dirty="0">
                <a:solidFill>
                  <a:sysClr val="windowText" lastClr="000000"/>
                </a:solidFill>
              </a:rPr>
              <a:t>Командовал взводом пулеметчиков. В боях за </a:t>
            </a:r>
            <a:r>
              <a:rPr lang="ru-RU" sz="1000" dirty="0" err="1">
                <a:solidFill>
                  <a:sysClr val="windowText" lastClr="000000"/>
                </a:solidFill>
              </a:rPr>
              <a:t>Штеттин</a:t>
            </a:r>
            <a:r>
              <a:rPr lang="ru-RU" sz="1000" dirty="0">
                <a:solidFill>
                  <a:sysClr val="windowText" lastClr="000000"/>
                </a:solidFill>
              </a:rPr>
              <a:t> обеспечил успех наступательной операции, ударив по врагу с тыла и не подпустив подкрепления к фашистам.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1722166"/>
            <a:ext cx="2399496" cy="22887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ysClr val="windowText" lastClr="000000"/>
                </a:solidFill>
              </a:rPr>
              <a:t>Сухоруков Иван Александрович </a:t>
            </a:r>
            <a:r>
              <a:rPr lang="ru-RU" sz="1000" dirty="0">
                <a:solidFill>
                  <a:sysClr val="windowText" lastClr="000000"/>
                </a:solidFill>
              </a:rPr>
              <a:t>Летчик штурмовик, штурман полка. Совершил 81 боевой вылет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84473" y="4235642"/>
            <a:ext cx="2399496" cy="22887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ysClr val="windowText" lastClr="000000"/>
                </a:solidFill>
              </a:rPr>
              <a:t>Буланов Алексей Парфёнович </a:t>
            </a:r>
            <a:r>
              <a:rPr lang="ru-RU" sz="1000" dirty="0">
                <a:solidFill>
                  <a:sysClr val="windowText" lastClr="000000"/>
                </a:solidFill>
              </a:rPr>
              <a:t> </a:t>
            </a:r>
          </a:p>
          <a:p>
            <a:pPr algn="ctr">
              <a:defRPr/>
            </a:pPr>
            <a:r>
              <a:rPr lang="ru-RU" sz="1000" dirty="0">
                <a:solidFill>
                  <a:sysClr val="windowText" lastClr="000000"/>
                </a:solidFill>
              </a:rPr>
              <a:t>Штурман эскадрильи  совершил 243 вылета. Был сбит, ранен. Попал в плен. Бежал. До 60 лет служил испытателем в авиации. Заслуженный штурман-испытатель СССР, заслуженный деятель культуры РСФСР. Умер 1992г. </a:t>
            </a:r>
          </a:p>
        </p:txBody>
      </p:sp>
      <p:pic>
        <p:nvPicPr>
          <p:cNvPr id="184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3200" y="3495675"/>
            <a:ext cx="1952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3850" y="3681413"/>
            <a:ext cx="43973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1890713"/>
            <a:ext cx="1301750" cy="1965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846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3430588"/>
            <a:ext cx="1952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5438" y="3355975"/>
            <a:ext cx="3810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5700" y="3355975"/>
            <a:ext cx="381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4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4538" y="3349625"/>
            <a:ext cx="381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5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35913" y="3357563"/>
            <a:ext cx="381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75438" y="3568700"/>
            <a:ext cx="381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7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4538" y="3575050"/>
            <a:ext cx="381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8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35913" y="3575050"/>
            <a:ext cx="381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9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9988" y="3575050"/>
            <a:ext cx="381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0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75438" y="3776663"/>
            <a:ext cx="381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0525" y="4397375"/>
            <a:ext cx="1303338" cy="1965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8472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3200" y="5978525"/>
            <a:ext cx="1952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3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01863" y="6091238"/>
            <a:ext cx="3841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4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06675" y="6091238"/>
            <a:ext cx="3778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5" name="Picture 2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36938" y="6105525"/>
            <a:ext cx="3841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6" name="Picture 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06725" y="6096000"/>
            <a:ext cx="3841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7" name="Picture 2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6675" y="6283325"/>
            <a:ext cx="3778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8" name="Picture 2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05038" y="6283325"/>
            <a:ext cx="3778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16463" y="4422775"/>
            <a:ext cx="1301750" cy="1914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8480" name="Picture 2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21363" y="5899150"/>
            <a:ext cx="1952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1" name="Picture 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77013" y="6086475"/>
            <a:ext cx="3841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2" name="Picture 2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75475" y="6086475"/>
            <a:ext cx="3778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3" name="Picture 2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8225" y="6086475"/>
            <a:ext cx="3778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4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91450" y="6086475"/>
            <a:ext cx="381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5" name="Picture 3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08813" y="6284913"/>
            <a:ext cx="3778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6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83363" y="6283325"/>
            <a:ext cx="3778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87" name="Rectangle 55"/>
          <p:cNvSpPr>
            <a:spLocks noChangeArrowheads="1"/>
          </p:cNvSpPr>
          <p:nvPr/>
        </p:nvSpPr>
        <p:spPr bwMode="auto">
          <a:xfrm>
            <a:off x="1403350" y="476250"/>
            <a:ext cx="594201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33327" anchor="ctr">
            <a:spAutoFit/>
          </a:bodyPr>
          <a:lstStyle/>
          <a:p>
            <a:r>
              <a:rPr lang="cs-CZ" b="1"/>
              <a:t>"Герой – тот, кто творит жизнь вопреки смерти..." </a:t>
            </a:r>
          </a:p>
          <a:p>
            <a:pPr eaLnBrk="0" hangingPunct="0"/>
            <a:endParaRPr lang="cs-CZ"/>
          </a:p>
        </p:txBody>
      </p:sp>
    </p:spTree>
  </p:cSld>
  <p:clrMapOvr>
    <a:masterClrMapping/>
  </p:clrMapOvr>
  <p:transition advClick="0" advTm="15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50"/>
                            </p:stCondLst>
                            <p:childTnLst>
                              <p:par>
                                <p:cTn id="1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50"/>
                            </p:stCondLst>
                            <p:childTnLst>
                              <p:par>
                                <p:cTn id="5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Вести с фронта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900113" y="1484313"/>
            <a:ext cx="5111750" cy="4495800"/>
          </a:xfrm>
        </p:spPr>
        <p:txBody>
          <a:bodyPr/>
          <a:lstStyle/>
          <a:p>
            <a:pPr eaLnBrk="1" hangingPunct="1"/>
            <a:r>
              <a:rPr lang="ru-RU" sz="1600" b="1" smtClean="0"/>
              <a:t>12.12.1941 Первое письмо после мобилизации в 1941 году</a:t>
            </a:r>
          </a:p>
          <a:p>
            <a:pPr eaLnBrk="1" hangingPunct="1"/>
            <a:r>
              <a:rPr lang="ru-RU" sz="1600" smtClean="0"/>
              <a:t>«Нахожусь  на эвакопункте, проконсультировал 12 человек по нервным заболеваниям. Постоянного назначения пока не получил, скоро будем настоящими фронтовиками. Встретили в армии нас хорошо. Люди заботливые. Хорошее впечатление произвели военные хирурги. Беспокоюсь за тебя, как ты там с нашими малыми детишками».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7788" y="106363"/>
            <a:ext cx="27098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6427788" y="3903663"/>
            <a:ext cx="2709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Иван Кононенко.</a:t>
            </a:r>
          </a:p>
          <a:p>
            <a:r>
              <a:rPr lang="ru-RU" sz="1200"/>
              <a:t> Фото: Из архива семьи Кононенко.</a:t>
            </a: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70388"/>
            <a:ext cx="335597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9600" y="4370388"/>
            <a:ext cx="3448050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5975" y="4370388"/>
            <a:ext cx="233362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Прямоугольник 5"/>
          <p:cNvSpPr>
            <a:spLocks noChangeArrowheads="1"/>
          </p:cNvSpPr>
          <p:nvPr/>
        </p:nvSpPr>
        <p:spPr bwMode="auto">
          <a:xfrm>
            <a:off x="0" y="6505575"/>
            <a:ext cx="3905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Фото: Из архива семьи Кононенко.</a:t>
            </a:r>
          </a:p>
        </p:txBody>
      </p:sp>
    </p:spTree>
    <p:custDataLst>
      <p:tags r:id="rId1"/>
    </p:custDataLst>
  </p:cSld>
  <p:clrMapOvr>
    <a:masterClrMapping/>
  </p:clrMapOvr>
  <p:transition advClick="0" advTm="277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3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300"/>
                            </p:stCondLst>
                            <p:childTnLst>
                              <p:par>
                                <p:cTn id="3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15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5761037" cy="827087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tx1"/>
                </a:solidFill>
                <a:latin typeface="Arial" charset="0"/>
              </a:rPr>
              <a:t>Счастливая «колыбель детства» </a:t>
            </a:r>
            <a:r>
              <a:rPr lang="cs-CZ" sz="3600" smtClean="0">
                <a:solidFill>
                  <a:schemeClr val="tx1"/>
                </a:solidFill>
                <a:latin typeface="Arial" charset="0"/>
              </a:rPr>
              <a:t>В.В. Смирнова</a:t>
            </a:r>
            <a:endParaRPr lang="ru-RU" sz="36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762000" y="2781300"/>
            <a:ext cx="7543800" cy="3238500"/>
          </a:xfrm>
        </p:spPr>
        <p:txBody>
          <a:bodyPr/>
          <a:lstStyle/>
          <a:p>
            <a:pPr eaLnBrk="1" hangingPunct="1"/>
            <a:r>
              <a:rPr lang="ru-RU" sz="2000" smtClean="0"/>
              <a:t>Военные годы сохранились в памяти короткими бликами. … В нашей избе сидят солдаты, вероятно, перед отправкой на фронт. Они курят, шумно разговаривают, смеются. Я стою в дверях, и они обращаются ко мне…От моста  вверх по дороге в Василево движется группа владимирских тяжеловозов. Крепкие, могучие, с мохнатыми ногами у крупных копыт – им предстоит  таскать тяжелые пушки по трудным дорогам войны…</a:t>
            </a: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107950" y="1636713"/>
            <a:ext cx="58324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Мое раннее детство прошло в Тейкове, ему я обязан своим становлением, своим видением мира, ибо все наши дороги в жизнь – из родного гнезда.</a:t>
            </a:r>
          </a:p>
        </p:txBody>
      </p:sp>
      <p:pic>
        <p:nvPicPr>
          <p:cNvPr id="20484" name="Picture 5" descr="9mai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5229225"/>
            <a:ext cx="30289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0000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33375"/>
            <a:ext cx="273526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75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65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684213" y="333375"/>
            <a:ext cx="7543800" cy="61912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000" smtClean="0"/>
              <a:t>Машины по нашей улице проходили очень редко. Мы любили бегать за ними. Если же шофер разрешал встать на ступеньку стоящей полуторки – это было счастье. Лето мы проводили в лесу и на речке. Речку звали тогда по- разному в разных местах -  была «Яблочко», «Размужичиха»…</a:t>
            </a:r>
          </a:p>
          <a:p>
            <a:pPr marL="0" indent="0" eaLnBrk="1" hangingPunct="1">
              <a:buFontTx/>
              <a:buNone/>
            </a:pPr>
            <a:r>
              <a:rPr lang="ru-RU" sz="2000" smtClean="0"/>
              <a:t>Хлеб давали тогда по карточкам, и старшие иногда посылали меня в магазин. Продавец  взвешивал килограмм и для этого или отрезал маленький кусочек, или давал довесочек. Когда попадался довесочек – это напоминало блаженство. Я и сейчас думаю, что нет ничего лучше запаха и вкуса  только что испеченного хлеба.</a:t>
            </a:r>
          </a:p>
          <a:p>
            <a:pPr marL="0" indent="0" eaLnBrk="1" hangingPunct="1">
              <a:buFontTx/>
              <a:buNone/>
            </a:pPr>
            <a:r>
              <a:rPr lang="ru-RU" sz="2000" smtClean="0"/>
              <a:t>Страна жила тогда со страшным напряжением всех сил, но как могла, заботилась о детях. В детском саду нам давали крохотный кулечек с сахарным  песком, а в нем желтенькую горошинку витамина «С». А когда мы пошли в школу, на большой перемене получали  «грача» -  булочку, выпеченную в виде птицы…</a:t>
            </a:r>
          </a:p>
        </p:txBody>
      </p:sp>
      <p:pic>
        <p:nvPicPr>
          <p:cNvPr id="21506" name="Picture 3" descr="9mai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5362575"/>
            <a:ext cx="30289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17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3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"/>
</p:tagLst>
</file>

<file path=ppt/theme/theme1.xml><?xml version="1.0" encoding="utf-8"?>
<a:theme xmlns:a="http://schemas.openxmlformats.org/drawingml/2006/main" name="Шаблон оформления «Сине-зеленая пещера»">
  <a:themeElements>
    <a:clrScheme name="Тема Office 11">
      <a:dk1>
        <a:srgbClr val="005A58"/>
      </a:dk1>
      <a:lt1>
        <a:srgbClr val="FFFFFF"/>
      </a:lt1>
      <a:dk2>
        <a:srgbClr val="33CCCC"/>
      </a:dk2>
      <a:lt2>
        <a:srgbClr val="FFFF99"/>
      </a:lt2>
      <a:accent1>
        <a:srgbClr val="006462"/>
      </a:accent1>
      <a:accent2>
        <a:srgbClr val="6D6FC7"/>
      </a:accent2>
      <a:accent3>
        <a:srgbClr val="ADE2E2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DCEBE6"/>
        </a:dk1>
        <a:lt1>
          <a:srgbClr val="FFFFFF"/>
        </a:lt1>
        <a:dk2>
          <a:srgbClr val="000000"/>
        </a:dk2>
        <a:lt2>
          <a:srgbClr val="333333"/>
        </a:lt2>
        <a:accent1>
          <a:srgbClr val="3374A1"/>
        </a:accent1>
        <a:accent2>
          <a:srgbClr val="3B2E8A"/>
        </a:accent2>
        <a:accent3>
          <a:srgbClr val="FFFFFF"/>
        </a:accent3>
        <a:accent4>
          <a:srgbClr val="BCC9C4"/>
        </a:accent4>
        <a:accent5>
          <a:srgbClr val="ADBCCD"/>
        </a:accent5>
        <a:accent6>
          <a:srgbClr val="35297D"/>
        </a:accent6>
        <a:hlink>
          <a:srgbClr val="00FF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3E3E5C"/>
        </a:dk1>
        <a:lt1>
          <a:srgbClr val="FFFFFF"/>
        </a:lt1>
        <a:dk2>
          <a:srgbClr val="B9B9D7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D9D9E8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CCCC99"/>
        </a:dk1>
        <a:lt1>
          <a:srgbClr val="FFFFCC"/>
        </a:lt1>
        <a:dk2>
          <a:srgbClr val="DFD293"/>
        </a:dk2>
        <a:lt2>
          <a:srgbClr val="5C1F00"/>
        </a:lt2>
        <a:accent1>
          <a:srgbClr val="78783C"/>
        </a:accent1>
        <a:accent2>
          <a:srgbClr val="FFFFCC"/>
        </a:accent2>
        <a:accent3>
          <a:srgbClr val="FFFFE2"/>
        </a:accent3>
        <a:accent4>
          <a:srgbClr val="AEAE82"/>
        </a:accent4>
        <a:accent5>
          <a:srgbClr val="BEBEAF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2D2015"/>
        </a:dk1>
        <a:lt1>
          <a:srgbClr val="D2D2D2"/>
        </a:lt1>
        <a:dk2>
          <a:srgbClr val="CCCCA5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E2E2C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2D2015"/>
        </a:dk1>
        <a:lt1>
          <a:srgbClr val="D2D2D2"/>
        </a:lt1>
        <a:dk2>
          <a:srgbClr val="73CDFF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BCE3F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005A58"/>
        </a:dk1>
        <a:lt1>
          <a:srgbClr val="FFFFFF"/>
        </a:lt1>
        <a:dk2>
          <a:srgbClr val="33CCCC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DE2E2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003366"/>
        </a:dk1>
        <a:lt1>
          <a:srgbClr val="FFFFFF"/>
        </a:lt1>
        <a:dk2>
          <a:srgbClr val="0000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B8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«Сине-зеленая пещера»</Template>
  <TotalTime>734</TotalTime>
  <Words>1003</Words>
  <Application>Microsoft Office PowerPoint</Application>
  <PresentationFormat>Экран (4:3)</PresentationFormat>
  <Paragraphs>73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French Script MT</vt:lpstr>
      <vt:lpstr>Шаблон оформления «Сине-зеленая пещера»</vt:lpstr>
      <vt:lpstr>  «Героическое прошлое  г.Тейково»</vt:lpstr>
      <vt:lpstr>Презентация PowerPoint</vt:lpstr>
      <vt:lpstr>Презентация PowerPoint</vt:lpstr>
      <vt:lpstr>Стойко сражались тейковчане. Двенадцать земляков были удостоены почетного звания Героя Советского Союза. </vt:lpstr>
      <vt:lpstr>Презентация PowerPoint</vt:lpstr>
      <vt:lpstr>Презентация PowerPoint</vt:lpstr>
      <vt:lpstr>Вести с фронта</vt:lpstr>
      <vt:lpstr>Счастливая «колыбель детства» В.В. Смирнова</vt:lpstr>
      <vt:lpstr>Презентация PowerPoint</vt:lpstr>
      <vt:lpstr>Презентация PowerPoint</vt:lpstr>
      <vt:lpstr>Музейные материалы </vt:lpstr>
      <vt:lpstr>Материалы взяты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</dc:creator>
  <cp:lastModifiedBy>Тарабыкина</cp:lastModifiedBy>
  <cp:revision>39</cp:revision>
  <dcterms:created xsi:type="dcterms:W3CDTF">2012-10-22T18:27:52Z</dcterms:created>
  <dcterms:modified xsi:type="dcterms:W3CDTF">2020-05-07T07:58:08Z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TC010721211049</vt:lpwstr>
  </property>
</Properties>
</file>